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8" r:id="rId2"/>
    <p:sldId id="304" r:id="rId3"/>
    <p:sldId id="279" r:id="rId4"/>
    <p:sldId id="288" r:id="rId5"/>
    <p:sldId id="267" r:id="rId6"/>
    <p:sldId id="306" r:id="rId7"/>
    <p:sldId id="290" r:id="rId8"/>
    <p:sldId id="307" r:id="rId9"/>
    <p:sldId id="305" r:id="rId10"/>
    <p:sldId id="308" r:id="rId11"/>
    <p:sldId id="289" r:id="rId12"/>
    <p:sldId id="309" r:id="rId13"/>
    <p:sldId id="310" r:id="rId14"/>
    <p:sldId id="291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8" r:id="rId32"/>
    <p:sldId id="329" r:id="rId33"/>
    <p:sldId id="330" r:id="rId34"/>
    <p:sldId id="336" r:id="rId35"/>
    <p:sldId id="331" r:id="rId36"/>
    <p:sldId id="332" r:id="rId37"/>
    <p:sldId id="333" r:id="rId38"/>
    <p:sldId id="334" r:id="rId39"/>
    <p:sldId id="335" r:id="rId40"/>
    <p:sldId id="337" r:id="rId41"/>
    <p:sldId id="339" r:id="rId42"/>
    <p:sldId id="338" r:id="rId43"/>
    <p:sldId id="302" r:id="rId44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45"/>
      <p:bold r:id="rId46"/>
    </p:embeddedFont>
    <p:embeddedFont>
      <p:font typeface="Yoon 윤고딕 520_TT" panose="020B0600000101010101" charset="-127"/>
      <p:regular r:id="rId47"/>
    </p:embeddedFont>
    <p:embeddedFont>
      <p:font typeface="Brush Script MT" panose="03060802040406070304" pitchFamily="66" charset="0"/>
      <p:italic r:id="rId48"/>
    </p:embeddedFont>
    <p:embeddedFont>
      <p:font typeface="나눔바른고딕" panose="020B0603020101020101" pitchFamily="50" charset="-127"/>
      <p:regular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123"/>
    <a:srgbClr val="AF9061"/>
    <a:srgbClr val="FDA800"/>
    <a:srgbClr val="F2281E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7" autoAdjust="0"/>
    <p:restoredTop sz="98113" autoAdjust="0"/>
  </p:normalViewPr>
  <p:slideViewPr>
    <p:cSldViewPr>
      <p:cViewPr varScale="1">
        <p:scale>
          <a:sx n="70" d="100"/>
          <a:sy n="70" d="100"/>
        </p:scale>
        <p:origin x="1484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fi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동물이(가) 표시된 사진&#10;&#10;자동 생성된 설명">
            <a:extLst>
              <a:ext uri="{FF2B5EF4-FFF2-40B4-BE49-F238E27FC236}">
                <a16:creationId xmlns:a16="http://schemas.microsoft.com/office/drawing/2014/main" xmlns="" id="{16F8A483-D2E2-4653-A913-634D0E57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60163"/>
            <a:ext cx="4857750" cy="31432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827584" y="2409833"/>
            <a:ext cx="3888429" cy="8156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CORONA 19</a:t>
            </a: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4932040" y="3284984"/>
            <a:ext cx="0" cy="136815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03783" y="3278634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이 효 범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권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현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수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조 원 기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8DD3015-3594-4F5A-857B-854415F27010}"/>
              </a:ext>
            </a:extLst>
          </p:cNvPr>
          <p:cNvSpPr txBox="1"/>
          <p:nvPr/>
        </p:nvSpPr>
        <p:spPr>
          <a:xfrm>
            <a:off x="899592" y="3449802"/>
            <a:ext cx="2240626" cy="5639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Text Mining About Corona Virus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44208" y="5949280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B050"/>
                </a:solidFill>
                <a:latin typeface="Brush Script MT" panose="03060802040406070304" pitchFamily="66" charset="0"/>
              </a:rPr>
              <a:t>Team Dreams</a:t>
            </a:r>
            <a:endParaRPr lang="ko-KR" altLang="en-US" sz="3200" b="1" dirty="0">
              <a:solidFill>
                <a:srgbClr val="00B050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1114" y="2791351"/>
            <a:ext cx="4901771" cy="1275298"/>
            <a:chOff x="3720990" y="3152001"/>
            <a:chExt cx="1710368" cy="672119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291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000" b="1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</a:t>
              </a:r>
              <a:r>
                <a:rPr lang="ko-KR" altLang="en-US" sz="3000" b="1" dirty="0" err="1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전처리</a:t>
              </a:r>
              <a:endParaRPr kumimoji="0" lang="en-US" altLang="ko-KR" sz="3000" b="1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194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Data Preprocessing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466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800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Data Preprocessing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갈매기형 수장 14"/>
          <p:cNvSpPr/>
          <p:nvPr/>
        </p:nvSpPr>
        <p:spPr>
          <a:xfrm>
            <a:off x="3555374" y="3320410"/>
            <a:ext cx="140381" cy="154419"/>
          </a:xfrm>
          <a:prstGeom prst="chevron">
            <a:avLst/>
          </a:prstGeom>
          <a:solidFill>
            <a:srgbClr val="FDA8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highlight>
                <a:srgbClr val="272123"/>
              </a:highlight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3407723" y="3320410"/>
            <a:ext cx="140381" cy="154419"/>
          </a:xfrm>
          <a:prstGeom prst="chevron">
            <a:avLst/>
          </a:prstGeom>
          <a:solidFill>
            <a:srgbClr val="FDA8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highlight>
                <a:srgbClr val="272123"/>
              </a:highligh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78732" y="2980449"/>
            <a:ext cx="1745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형태소 분석</a:t>
            </a:r>
            <a:r>
              <a:rPr lang="en-US" altLang="ko-KR" sz="2200" b="1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 </a:t>
            </a:r>
            <a:r>
              <a:rPr lang="ko-KR" altLang="en-US" sz="2200" b="1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토큰화</a:t>
            </a:r>
            <a:endParaRPr lang="en-US" altLang="ko-KR" sz="2200" b="1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31739" y="3956161"/>
            <a:ext cx="19804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Konlpy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의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Mecab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을 통한 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형태소 분석 및 명사 추출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26337" y="4040799"/>
            <a:ext cx="1901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?, !, /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등의 기호 제거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3004C3B-1464-489B-B139-92BE976C7669}"/>
              </a:ext>
            </a:extLst>
          </p:cNvPr>
          <p:cNvSpPr txBox="1"/>
          <p:nvPr/>
        </p:nvSpPr>
        <p:spPr>
          <a:xfrm>
            <a:off x="1183592" y="2875002"/>
            <a:ext cx="20962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한글 이외 </a:t>
            </a:r>
            <a:endParaRPr lang="en-US" altLang="ko-KR" sz="2200" b="1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200" b="1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문자 및 기호 제거</a:t>
            </a:r>
            <a:endParaRPr lang="en-US" altLang="ko-KR" sz="2200" b="1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갈매기형 수장 14">
            <a:extLst>
              <a:ext uri="{FF2B5EF4-FFF2-40B4-BE49-F238E27FC236}">
                <a16:creationId xmlns:a16="http://schemas.microsoft.com/office/drawing/2014/main" xmlns="" id="{E5CCDACB-4313-4B86-B8B7-51F9431E6EC8}"/>
              </a:ext>
            </a:extLst>
          </p:cNvPr>
          <p:cNvSpPr/>
          <p:nvPr/>
        </p:nvSpPr>
        <p:spPr>
          <a:xfrm>
            <a:off x="6154756" y="3260795"/>
            <a:ext cx="140381" cy="154419"/>
          </a:xfrm>
          <a:prstGeom prst="chevron">
            <a:avLst/>
          </a:prstGeom>
          <a:solidFill>
            <a:srgbClr val="FDA8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highlight>
                <a:srgbClr val="272123"/>
              </a:highlight>
            </a:endParaRPr>
          </a:p>
        </p:txBody>
      </p:sp>
      <p:sp>
        <p:nvSpPr>
          <p:cNvPr id="27" name="갈매기형 수장 15">
            <a:extLst>
              <a:ext uri="{FF2B5EF4-FFF2-40B4-BE49-F238E27FC236}">
                <a16:creationId xmlns:a16="http://schemas.microsoft.com/office/drawing/2014/main" xmlns="" id="{0C0E978D-AACA-4654-A9A2-D7834119F663}"/>
              </a:ext>
            </a:extLst>
          </p:cNvPr>
          <p:cNvSpPr/>
          <p:nvPr/>
        </p:nvSpPr>
        <p:spPr>
          <a:xfrm>
            <a:off x="6007105" y="3260795"/>
            <a:ext cx="140381" cy="154419"/>
          </a:xfrm>
          <a:prstGeom prst="chevron">
            <a:avLst/>
          </a:prstGeom>
          <a:solidFill>
            <a:srgbClr val="FDA8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highlight>
                <a:srgbClr val="272123"/>
              </a:highligh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ED80322-F6EE-42B1-A68E-763DF37AC9F3}"/>
              </a:ext>
            </a:extLst>
          </p:cNvPr>
          <p:cNvSpPr txBox="1"/>
          <p:nvPr/>
        </p:nvSpPr>
        <p:spPr>
          <a:xfrm>
            <a:off x="6588224" y="3104966"/>
            <a:ext cx="1745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err="1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불용어</a:t>
            </a:r>
            <a:r>
              <a:rPr lang="ko-KR" altLang="en-US" sz="2200" b="1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제거</a:t>
            </a:r>
            <a:endParaRPr lang="en-US" altLang="ko-KR" sz="2200" b="1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0467394-7978-4CC0-A132-091E1C1672A6}"/>
              </a:ext>
            </a:extLst>
          </p:cNvPr>
          <p:cNvSpPr txBox="1"/>
          <p:nvPr/>
        </p:nvSpPr>
        <p:spPr>
          <a:xfrm>
            <a:off x="6588224" y="4007596"/>
            <a:ext cx="4667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사용자 정의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불용어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사전 사용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800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Data Preprocessing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pic>
        <p:nvPicPr>
          <p:cNvPr id="3" name="그림 2" descr="텍스트, 표지판, 주차장, 다량이(가) 표시된 사진&#10;&#10;자동 생성된 설명">
            <a:extLst>
              <a:ext uri="{FF2B5EF4-FFF2-40B4-BE49-F238E27FC236}">
                <a16:creationId xmlns:a16="http://schemas.microsoft.com/office/drawing/2014/main" xmlns="" id="{94224CED-19AE-4779-A4E5-5164FB92A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70" y="2298358"/>
            <a:ext cx="3810000" cy="202440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BAFB8E94-FFC5-423C-BF38-E572590FC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655" y="2298359"/>
            <a:ext cx="4166712" cy="22363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4A4D2DF-4396-44C5-9930-9CA18F2A7394}"/>
              </a:ext>
            </a:extLst>
          </p:cNvPr>
          <p:cNvSpPr txBox="1"/>
          <p:nvPr/>
        </p:nvSpPr>
        <p:spPr>
          <a:xfrm>
            <a:off x="2555776" y="4894735"/>
            <a:ext cx="46805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단어 등장 빈도 수 기반 시각화</a:t>
            </a:r>
            <a:endParaRPr lang="en-US" altLang="ko-KR" sz="2200" b="1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375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1114" y="2791351"/>
            <a:ext cx="4901771" cy="1275298"/>
            <a:chOff x="3720990" y="3152001"/>
            <a:chExt cx="1710368" cy="672119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291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000" b="1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텍스트 분석</a:t>
              </a:r>
              <a:endParaRPr kumimoji="0" lang="en-US" altLang="ko-KR" sz="3000" b="1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194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Text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59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Text Analysis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37534" y="1388676"/>
            <a:ext cx="2690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Word Embedding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xmlns="" id="{B7167029-D464-4664-AD3E-C75E4750F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29309"/>
              </p:ext>
            </p:extLst>
          </p:nvPr>
        </p:nvGraphicFramePr>
        <p:xfrm>
          <a:off x="1403648" y="2268060"/>
          <a:ext cx="6832228" cy="2617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6114">
                  <a:extLst>
                    <a:ext uri="{9D8B030D-6E8A-4147-A177-3AD203B41FA5}">
                      <a16:colId xmlns:a16="http://schemas.microsoft.com/office/drawing/2014/main" xmlns="" val="3438247960"/>
                    </a:ext>
                  </a:extLst>
                </a:gridCol>
                <a:gridCol w="3416114">
                  <a:extLst>
                    <a:ext uri="{9D8B030D-6E8A-4147-A177-3AD203B41FA5}">
                      <a16:colId xmlns:a16="http://schemas.microsoft.com/office/drawing/2014/main" xmlns="" val="1731920271"/>
                    </a:ext>
                  </a:extLst>
                </a:gridCol>
              </a:tblGrid>
              <a:tr h="654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TF-IDF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62602" marR="62602" marT="31302" marB="31302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Word2Vec, </a:t>
                      </a:r>
                      <a:r>
                        <a:rPr lang="en-US" altLang="ko-KR" sz="18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FastText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62602" marR="62602" marT="31302" marB="3130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90729025"/>
                  </a:ext>
                </a:extLst>
              </a:tr>
              <a:tr h="654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Bag</a:t>
                      </a:r>
                      <a:r>
                        <a:rPr lang="en-US" altLang="ko-KR" sz="1200" b="1" baseline="0" dirty="0">
                          <a:latin typeface="+mn-ea"/>
                          <a:ea typeface="+mn-ea"/>
                        </a:rPr>
                        <a:t> of words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가정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2602" marR="62602" marT="31302" marB="31302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Distributional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가정</a:t>
                      </a:r>
                    </a:p>
                  </a:txBody>
                  <a:tcPr marL="62602" marR="62602" marT="31302" marB="31302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7073240"/>
                  </a:ext>
                </a:extLst>
              </a:tr>
              <a:tr h="654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어떤 단어가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많이 쓰였는지</a:t>
                      </a:r>
                    </a:p>
                  </a:txBody>
                  <a:tcPr marL="62602" marR="62602" marT="31302" marB="31302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어떤 단어가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같이 쓰였는지</a:t>
                      </a:r>
                    </a:p>
                  </a:txBody>
                  <a:tcPr marL="62602" marR="62602" marT="31302" marB="31302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4718237"/>
                  </a:ext>
                </a:extLst>
              </a:tr>
              <a:tr h="654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단어의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순서를 고려하지 않음</a:t>
                      </a:r>
                    </a:p>
                  </a:txBody>
                  <a:tcPr marL="62602" marR="62602" marT="31302" marB="31302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단어의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순서를 고려함</a:t>
                      </a:r>
                    </a:p>
                  </a:txBody>
                  <a:tcPr marL="62602" marR="62602" marT="31302" marB="31302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326079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90E44B0-1935-4B56-AD55-D526ED3B59B0}"/>
              </a:ext>
            </a:extLst>
          </p:cNvPr>
          <p:cNvSpPr txBox="1"/>
          <p:nvPr/>
        </p:nvSpPr>
        <p:spPr>
          <a:xfrm>
            <a:off x="121362" y="268624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4616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Text Analysis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48145" y="1128226"/>
            <a:ext cx="2690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200" b="1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TF - IDF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896D24B6-73D0-4DCE-92CD-C85558E1D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750" y="1743734"/>
            <a:ext cx="4545380" cy="211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xmlns="" id="{79426473-B58D-4471-949E-ABF1FA00B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94609"/>
              </p:ext>
            </p:extLst>
          </p:nvPr>
        </p:nvGraphicFramePr>
        <p:xfrm>
          <a:off x="1331640" y="4221088"/>
          <a:ext cx="6912760" cy="12598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2552">
                  <a:extLst>
                    <a:ext uri="{9D8B030D-6E8A-4147-A177-3AD203B41FA5}">
                      <a16:colId xmlns:a16="http://schemas.microsoft.com/office/drawing/2014/main" xmlns="" val="1485697852"/>
                    </a:ext>
                  </a:extLst>
                </a:gridCol>
                <a:gridCol w="1382552">
                  <a:extLst>
                    <a:ext uri="{9D8B030D-6E8A-4147-A177-3AD203B41FA5}">
                      <a16:colId xmlns:a16="http://schemas.microsoft.com/office/drawing/2014/main" xmlns="" val="750702456"/>
                    </a:ext>
                  </a:extLst>
                </a:gridCol>
                <a:gridCol w="1382552">
                  <a:extLst>
                    <a:ext uri="{9D8B030D-6E8A-4147-A177-3AD203B41FA5}">
                      <a16:colId xmlns:a16="http://schemas.microsoft.com/office/drawing/2014/main" xmlns="" val="2779356990"/>
                    </a:ext>
                  </a:extLst>
                </a:gridCol>
                <a:gridCol w="1382552">
                  <a:extLst>
                    <a:ext uri="{9D8B030D-6E8A-4147-A177-3AD203B41FA5}">
                      <a16:colId xmlns:a16="http://schemas.microsoft.com/office/drawing/2014/main" xmlns="" val="144173586"/>
                    </a:ext>
                  </a:extLst>
                </a:gridCol>
                <a:gridCol w="1382552">
                  <a:extLst>
                    <a:ext uri="{9D8B030D-6E8A-4147-A177-3AD203B41FA5}">
                      <a16:colId xmlns:a16="http://schemas.microsoft.com/office/drawing/2014/main" xmlns="" val="2445384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메밀꽃 필 무렵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운수 좋은 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사랑 손님과 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어머니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삼포 가는 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4950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0.2603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0.2875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0.0364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0.2932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50272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0.0034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405434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61F925-A13E-496A-ACB1-9A2F72B694D6}"/>
              </a:ext>
            </a:extLst>
          </p:cNvPr>
          <p:cNvSpPr txBox="1"/>
          <p:nvPr/>
        </p:nvSpPr>
        <p:spPr>
          <a:xfrm>
            <a:off x="7164288" y="5589240"/>
            <a:ext cx="16561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TF – IDF </a:t>
            </a:r>
            <a:r>
              <a:rPr lang="ko-KR" altLang="en-US" sz="1050" dirty="0"/>
              <a:t>행렬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7C0A3E3-0E92-456A-8C91-C40E43D0809A}"/>
              </a:ext>
            </a:extLst>
          </p:cNvPr>
          <p:cNvSpPr txBox="1"/>
          <p:nvPr/>
        </p:nvSpPr>
        <p:spPr>
          <a:xfrm>
            <a:off x="121362" y="268624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39438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Text Analysis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xmlns="" id="{D1E120AC-3782-4450-9A67-F51395404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319254"/>
              </p:ext>
            </p:extLst>
          </p:nvPr>
        </p:nvGraphicFramePr>
        <p:xfrm>
          <a:off x="941829" y="2035334"/>
          <a:ext cx="8032256" cy="3193866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9730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431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30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31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373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가중치 기반 </a:t>
                      </a:r>
                      <a:r>
                        <a:rPr lang="en-US" altLang="ko-KR" sz="1600" dirty="0"/>
                        <a:t>(TF - IDF)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905" marR="79905" marT="39952" marB="399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빈도 기반 </a:t>
                      </a:r>
                      <a:r>
                        <a:rPr lang="en-US" altLang="ko-KR" sz="1600" dirty="0"/>
                        <a:t>(Word Frequency)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905" marR="79905" marT="39952" marB="399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2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1/1-1/10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905" marR="79905" marT="39952" marB="399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격리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메르스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사스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불명</a:t>
                      </a:r>
                      <a:r>
                        <a:rPr lang="en-US" altLang="ko-KR" sz="1400" baseline="0" dirty="0"/>
                        <a:t>,</a:t>
                      </a:r>
                      <a:r>
                        <a:rPr lang="ko-KR" altLang="en-US" sz="1400" baseline="0" dirty="0"/>
                        <a:t> 호흡기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중국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905" marR="79905" marT="39952" marB="399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1/1-1/10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905" marR="79905" marT="39952" marB="399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원인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중국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폐렴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우한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환자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사스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 err="1"/>
                        <a:t>메르스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905" marR="79905" marT="39952" marB="39952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2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1/11-1/20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905" marR="79905" marT="39952" marB="399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신종코로나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유전자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감염증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확산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국내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905" marR="79905" marT="39952" marB="399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1/11-1/20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905" marR="79905" marT="39952" marB="399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확진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입국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강화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의심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후베이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박쥐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유전자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태국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905" marR="79905" marT="39952" marB="39952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2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1/21-1/26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905" marR="79905" marT="39952" marB="399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금지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마스크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연휴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의심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확진 판정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905" marR="79905" marT="39952" marB="399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1/21-1/26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905" marR="79905" marT="39952" marB="399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국내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정부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마스크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미국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여행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치료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시장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경제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905" marR="79905" marT="39952" marB="39952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1/27-1/31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905" marR="79905" marT="39952" marB="399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마스크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전세기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대응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중국인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증상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 err="1"/>
                        <a:t>확진자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905" marR="79905" marT="39952" marB="399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1/27-1/31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905" marR="79905" marT="39952" marB="399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감염증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확산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마스크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대응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병원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전세기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교민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대통령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905" marR="79905" marT="39952" marB="39952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2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2/1-2/7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905" marR="79905" marT="39952" marB="399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경제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교민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사망자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우려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입국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905" marR="79905" marT="39952" marB="399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2/1-2/7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905" marR="79905" marT="39952" marB="399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확진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감염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사망자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공항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 err="1"/>
                        <a:t>접촉자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905" marR="79905" marT="39952" marB="39952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722339-C465-49B6-A496-2EA5009E5A0E}"/>
              </a:ext>
            </a:extLst>
          </p:cNvPr>
          <p:cNvSpPr txBox="1"/>
          <p:nvPr/>
        </p:nvSpPr>
        <p:spPr>
          <a:xfrm>
            <a:off x="557899" y="1213066"/>
            <a:ext cx="2690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Bag of Words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7049E8E-92CD-4AF2-B18C-ED6D333D1FE3}"/>
              </a:ext>
            </a:extLst>
          </p:cNvPr>
          <p:cNvSpPr txBox="1"/>
          <p:nvPr/>
        </p:nvSpPr>
        <p:spPr>
          <a:xfrm>
            <a:off x="107504" y="268624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72851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Text Analysis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722339-C465-49B6-A496-2EA5009E5A0E}"/>
              </a:ext>
            </a:extLst>
          </p:cNvPr>
          <p:cNvSpPr txBox="1"/>
          <p:nvPr/>
        </p:nvSpPr>
        <p:spPr>
          <a:xfrm>
            <a:off x="661508" y="1219915"/>
            <a:ext cx="2690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Topic Modeling</a:t>
            </a:r>
          </a:p>
        </p:txBody>
      </p:sp>
      <p:pic>
        <p:nvPicPr>
          <p:cNvPr id="3074" name="Picture 2" descr="LDA 이미지 검색결과">
            <a:extLst>
              <a:ext uri="{FF2B5EF4-FFF2-40B4-BE49-F238E27FC236}">
                <a16:creationId xmlns:a16="http://schemas.microsoft.com/office/drawing/2014/main" xmlns="" id="{5B8A7F45-D70F-4902-A715-E66DBF243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750" y="1958481"/>
            <a:ext cx="6624538" cy="32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9C15DD4-ECFD-4D12-AC3D-43C626F3C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420" y="5301208"/>
            <a:ext cx="5118363" cy="717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18F1019-1B53-43A6-B406-79EDF135918D}"/>
              </a:ext>
            </a:extLst>
          </p:cNvPr>
          <p:cNvSpPr txBox="1"/>
          <p:nvPr/>
        </p:nvSpPr>
        <p:spPr>
          <a:xfrm>
            <a:off x="107504" y="268624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81577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Text Analysis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722339-C465-49B6-A496-2EA5009E5A0E}"/>
              </a:ext>
            </a:extLst>
          </p:cNvPr>
          <p:cNvSpPr txBox="1"/>
          <p:nvPr/>
        </p:nvSpPr>
        <p:spPr>
          <a:xfrm>
            <a:off x="661508" y="1219915"/>
            <a:ext cx="2690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solidFill>
                    <a:prstClr val="black">
                      <a:lumMod val="95000"/>
                      <a:lumOff val="5000"/>
                      <a:alpha val="3000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Topic Modeling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5ABC5F4-A693-4F5A-85BC-CCE42B1378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29" y="1921891"/>
            <a:ext cx="3256555" cy="1878526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4D2942FC-91F5-4A1A-819A-2138E469F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141053"/>
              </p:ext>
            </p:extLst>
          </p:nvPr>
        </p:nvGraphicFramePr>
        <p:xfrm>
          <a:off x="875696" y="4005064"/>
          <a:ext cx="7944775" cy="21643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5889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889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889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889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889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60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1/1-1/10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1/11-1/20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1/21-1/26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1/27-1/31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2/1-2/7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7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바이러스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환자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확산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확진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교민</a:t>
                      </a:r>
                      <a:r>
                        <a:rPr lang="en-US" altLang="ko-KR" sz="1300" dirty="0"/>
                        <a:t>_</a:t>
                      </a:r>
                      <a:r>
                        <a:rPr lang="ko-KR" altLang="en-US" sz="1300" dirty="0"/>
                        <a:t>귀국</a:t>
                      </a:r>
                      <a:r>
                        <a:rPr lang="en-US" altLang="ko-KR" sz="1300" dirty="0"/>
                        <a:t>/</a:t>
                      </a:r>
                      <a:r>
                        <a:rPr lang="ko-KR" altLang="en-US" sz="1300" dirty="0"/>
                        <a:t>시설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7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중국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/>
                        <a:t>우한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확진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마스크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기업</a:t>
                      </a:r>
                      <a:r>
                        <a:rPr lang="en-US" altLang="ko-KR" sz="1300" dirty="0"/>
                        <a:t>_</a:t>
                      </a:r>
                      <a:r>
                        <a:rPr lang="ko-KR" altLang="en-US" sz="1300" dirty="0"/>
                        <a:t>공장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7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원인</a:t>
                      </a:r>
                      <a:r>
                        <a:rPr lang="en-US" altLang="ko-KR" sz="1300" dirty="0"/>
                        <a:t>_</a:t>
                      </a:r>
                      <a:r>
                        <a:rPr lang="ko-KR" altLang="en-US" sz="1300" dirty="0"/>
                        <a:t>불명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공항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공항</a:t>
                      </a:r>
                      <a:r>
                        <a:rPr lang="en-US" altLang="ko-KR" sz="1300" dirty="0"/>
                        <a:t>_</a:t>
                      </a:r>
                      <a:r>
                        <a:rPr lang="ko-KR" altLang="en-US" sz="1300" dirty="0"/>
                        <a:t>검역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경제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사망자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7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폐렴</a:t>
                      </a:r>
                      <a:r>
                        <a:rPr lang="en-US" altLang="ko-KR" sz="1300" dirty="0"/>
                        <a:t>_</a:t>
                      </a:r>
                      <a:r>
                        <a:rPr lang="ko-KR" altLang="en-US" sz="1300" dirty="0"/>
                        <a:t>호흡기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분석</a:t>
                      </a:r>
                      <a:r>
                        <a:rPr lang="en-US" altLang="ko-KR" sz="1300" dirty="0"/>
                        <a:t>_</a:t>
                      </a:r>
                      <a:r>
                        <a:rPr lang="ko-KR" altLang="en-US" sz="1300" dirty="0"/>
                        <a:t>박쥐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증상</a:t>
                      </a:r>
                      <a:r>
                        <a:rPr lang="en-US" altLang="ko-KR" sz="1300" dirty="0"/>
                        <a:t>/</a:t>
                      </a:r>
                      <a:r>
                        <a:rPr lang="ko-KR" altLang="en-US" sz="1300" dirty="0"/>
                        <a:t>대응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세계</a:t>
                      </a:r>
                      <a:r>
                        <a:rPr lang="en-US" altLang="ko-KR" sz="1300" dirty="0"/>
                        <a:t>/</a:t>
                      </a:r>
                      <a:r>
                        <a:rPr lang="ko-KR" altLang="en-US" sz="1300" dirty="0"/>
                        <a:t>비상사태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마스크</a:t>
                      </a:r>
                      <a:r>
                        <a:rPr lang="en-US" altLang="ko-KR" sz="1300" dirty="0"/>
                        <a:t>_</a:t>
                      </a:r>
                      <a:r>
                        <a:rPr lang="ko-KR" altLang="en-US" sz="1300" dirty="0"/>
                        <a:t>소독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7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사람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호흡기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연휴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전세기</a:t>
                      </a:r>
                      <a:r>
                        <a:rPr lang="en-US" altLang="ko-KR" sz="1300" dirty="0"/>
                        <a:t>_</a:t>
                      </a:r>
                      <a:r>
                        <a:rPr lang="ko-KR" altLang="en-US" sz="1300" dirty="0"/>
                        <a:t>교민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경제</a:t>
                      </a:r>
                      <a:r>
                        <a:rPr lang="en-US" altLang="ko-KR" sz="1300" dirty="0"/>
                        <a:t>_</a:t>
                      </a:r>
                      <a:r>
                        <a:rPr lang="ko-KR" altLang="en-US" sz="1300" dirty="0"/>
                        <a:t>지수</a:t>
                      </a:r>
                      <a:r>
                        <a:rPr lang="en-US" altLang="ko-KR" sz="1300" dirty="0"/>
                        <a:t>/</a:t>
                      </a:r>
                      <a:r>
                        <a:rPr lang="ko-KR" altLang="en-US" sz="1300" dirty="0"/>
                        <a:t>달러</a:t>
                      </a:r>
                      <a:endParaRPr lang="ko-KR" altLang="en-US" sz="13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534" marR="66534" marT="33267" marB="33267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F9C0472-C1FF-4B7C-8134-99334A4451B1}"/>
              </a:ext>
            </a:extLst>
          </p:cNvPr>
          <p:cNvSpPr txBox="1"/>
          <p:nvPr/>
        </p:nvSpPr>
        <p:spPr>
          <a:xfrm>
            <a:off x="871802" y="6309320"/>
            <a:ext cx="2118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/>
              <a:t>기간별 토픽 비교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F50E365-5B55-47EB-AB84-145A1B900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921891"/>
            <a:ext cx="3440848" cy="18120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FDF17FF-0584-410B-802A-B7B3EF87647C}"/>
              </a:ext>
            </a:extLst>
          </p:cNvPr>
          <p:cNvSpPr txBox="1"/>
          <p:nvPr/>
        </p:nvSpPr>
        <p:spPr>
          <a:xfrm>
            <a:off x="107504" y="268624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17215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Text Analysis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722339-C465-49B6-A496-2EA5009E5A0E}"/>
              </a:ext>
            </a:extLst>
          </p:cNvPr>
          <p:cNvSpPr txBox="1"/>
          <p:nvPr/>
        </p:nvSpPr>
        <p:spPr>
          <a:xfrm>
            <a:off x="806227" y="922424"/>
            <a:ext cx="2690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solidFill>
                    <a:prstClr val="black">
                      <a:lumMod val="95000"/>
                      <a:lumOff val="5000"/>
                      <a:alpha val="3000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Semantic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2FB32B-B04B-4A09-96F4-2ABFC655F8E8}"/>
              </a:ext>
            </a:extLst>
          </p:cNvPr>
          <p:cNvSpPr txBox="1"/>
          <p:nvPr/>
        </p:nvSpPr>
        <p:spPr>
          <a:xfrm>
            <a:off x="1115616" y="1407866"/>
            <a:ext cx="576063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개념을 나타내는 노드 </a:t>
            </a:r>
            <a:r>
              <a:rPr lang="en-US" altLang="ko-KR" b="1" dirty="0"/>
              <a:t>(vertices) </a:t>
            </a:r>
            <a:r>
              <a:rPr lang="ko-KR" altLang="en-US" b="1" dirty="0"/>
              <a:t>와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 err="1"/>
              <a:t>개념들간의</a:t>
            </a:r>
            <a:r>
              <a:rPr lang="ko-KR" altLang="en-US" b="1" dirty="0"/>
              <a:t> 의미상의 관계를 나타내는 호</a:t>
            </a:r>
            <a:r>
              <a:rPr lang="en-US" altLang="ko-KR" b="1" dirty="0"/>
              <a:t>(edges) </a:t>
            </a:r>
            <a:r>
              <a:rPr lang="ko-KR" altLang="en-US" b="1" dirty="0"/>
              <a:t>로서 구성되는 방향성 그래프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B4827D7E-A32B-4DE6-8E88-B5005FE1B4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8" y="2905725"/>
            <a:ext cx="3600401" cy="34799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118EEA4C-D7F2-4B7D-903B-087356C8ED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034" y="2905725"/>
            <a:ext cx="3742419" cy="347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64CD9F9-DC3B-4E6F-AFB3-288A1BCE71D3}"/>
              </a:ext>
            </a:extLst>
          </p:cNvPr>
          <p:cNvSpPr txBox="1"/>
          <p:nvPr/>
        </p:nvSpPr>
        <p:spPr>
          <a:xfrm>
            <a:off x="825042" y="6486212"/>
            <a:ext cx="4392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키워드 </a:t>
            </a:r>
            <a:r>
              <a:rPr lang="en-US" altLang="ko-KR" sz="1200" dirty="0"/>
              <a:t>‘</a:t>
            </a:r>
            <a:r>
              <a:rPr lang="ko-KR" altLang="en-US" sz="1200" dirty="0"/>
              <a:t>코로나＇ 관련 의미 연결망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51A90AE-3BC1-4959-9F80-BE1262DAFB79}"/>
              </a:ext>
            </a:extLst>
          </p:cNvPr>
          <p:cNvSpPr txBox="1"/>
          <p:nvPr/>
        </p:nvSpPr>
        <p:spPr>
          <a:xfrm>
            <a:off x="108851" y="268624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5764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4656" y="973634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Context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9840" y="2200550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1. Why Corona</a:t>
            </a:r>
            <a:endParaRPr kumimoji="0" lang="en-US" altLang="ko-KR" sz="1800" b="1" i="0" u="none" strike="noStrike" kern="1200" cap="none" spc="0" normalizeH="0" baseline="0" noProof="0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Yoon 윤고딕 520_TT" pitchFamily="18" charset="-127"/>
              <a:ea typeface="Yoon 윤고딕 520_TT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3DCF198-FF61-4300-BC31-B6970F804DF7}"/>
              </a:ext>
            </a:extLst>
          </p:cNvPr>
          <p:cNvSpPr txBox="1"/>
          <p:nvPr/>
        </p:nvSpPr>
        <p:spPr>
          <a:xfrm>
            <a:off x="1529840" y="2819421"/>
            <a:ext cx="188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2. Data Crawling</a:t>
            </a:r>
            <a:endParaRPr kumimoji="0" lang="en-US" altLang="ko-KR" sz="1800" b="1" i="0" u="none" strike="noStrike" kern="1200" cap="none" spc="0" normalizeH="0" baseline="0" noProof="0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Yoon 윤고딕 520_TT" pitchFamily="18" charset="-127"/>
              <a:ea typeface="Yoon 윤고딕 520_TT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7B8CA33-F737-4221-91F9-E9E72EF0E05D}"/>
              </a:ext>
            </a:extLst>
          </p:cNvPr>
          <p:cNvSpPr txBox="1"/>
          <p:nvPr/>
        </p:nvSpPr>
        <p:spPr>
          <a:xfrm>
            <a:off x="1250720" y="3438292"/>
            <a:ext cx="296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3. Data Preprocessing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5242738-C7F1-494F-9216-410995120908}"/>
              </a:ext>
            </a:extLst>
          </p:cNvPr>
          <p:cNvSpPr txBox="1"/>
          <p:nvPr/>
        </p:nvSpPr>
        <p:spPr>
          <a:xfrm>
            <a:off x="1264444" y="4126994"/>
            <a:ext cx="224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4. Text Analysis</a:t>
            </a:r>
            <a:endParaRPr kumimoji="0" lang="en-US" altLang="ko-KR" sz="1800" b="1" i="0" u="none" strike="noStrike" kern="1200" cap="none" spc="0" normalizeH="0" baseline="0" noProof="0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Yoon 윤고딕 520_TT" pitchFamily="18" charset="-127"/>
              <a:ea typeface="Yoon 윤고딕 520_TT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E0B5432-D7F9-4935-ABD0-04AFD4C32EEA}"/>
              </a:ext>
            </a:extLst>
          </p:cNvPr>
          <p:cNvSpPr txBox="1"/>
          <p:nvPr/>
        </p:nvSpPr>
        <p:spPr>
          <a:xfrm>
            <a:off x="1466744" y="4815696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5. Conclusion</a:t>
            </a:r>
            <a:endParaRPr kumimoji="0" lang="en-US" altLang="ko-KR" sz="1800" b="1" i="0" u="none" strike="noStrike" kern="1200" cap="none" spc="0" normalizeH="0" baseline="0" noProof="0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Yoon 윤고딕 520_TT" pitchFamily="18" charset="-127"/>
              <a:ea typeface="Yoon 윤고딕 520_TT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78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Text Analysis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722339-C465-49B6-A496-2EA5009E5A0E}"/>
              </a:ext>
            </a:extLst>
          </p:cNvPr>
          <p:cNvSpPr txBox="1"/>
          <p:nvPr/>
        </p:nvSpPr>
        <p:spPr>
          <a:xfrm>
            <a:off x="806227" y="922424"/>
            <a:ext cx="2690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solidFill>
                    <a:prstClr val="black">
                      <a:lumMod val="95000"/>
                      <a:lumOff val="5000"/>
                      <a:alpha val="3000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Word Embedding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2FB32B-B04B-4A09-96F4-2ABFC655F8E8}"/>
              </a:ext>
            </a:extLst>
          </p:cNvPr>
          <p:cNvSpPr txBox="1"/>
          <p:nvPr/>
        </p:nvSpPr>
        <p:spPr>
          <a:xfrm>
            <a:off x="1115616" y="1407866"/>
            <a:ext cx="576063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Word2Vec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96AE6E45-4EA4-45DA-9960-D48D6C03C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24" y="2298358"/>
            <a:ext cx="3297227" cy="367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542E05A-F88C-4E52-911F-5D4F4BF6C2CA}"/>
              </a:ext>
            </a:extLst>
          </p:cNvPr>
          <p:cNvSpPr txBox="1"/>
          <p:nvPr/>
        </p:nvSpPr>
        <p:spPr>
          <a:xfrm>
            <a:off x="2109578" y="6001543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Skip-gram</a:t>
            </a:r>
            <a:endParaRPr lang="ko-KR" altLang="en-US" sz="1400" b="1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223E0E1-F595-429C-9D1D-1B0B84B37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354" y="2298358"/>
            <a:ext cx="4041351" cy="34348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A915723-23C6-4BCE-B13E-F0CEF6439322}"/>
              </a:ext>
            </a:extLst>
          </p:cNvPr>
          <p:cNvSpPr txBox="1"/>
          <p:nvPr/>
        </p:nvSpPr>
        <p:spPr>
          <a:xfrm>
            <a:off x="108107" y="268624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4071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Text Analysis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722339-C465-49B6-A496-2EA5009E5A0E}"/>
              </a:ext>
            </a:extLst>
          </p:cNvPr>
          <p:cNvSpPr txBox="1"/>
          <p:nvPr/>
        </p:nvSpPr>
        <p:spPr>
          <a:xfrm>
            <a:off x="806227" y="922424"/>
            <a:ext cx="2690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solidFill>
                    <a:prstClr val="black">
                      <a:lumMod val="95000"/>
                      <a:lumOff val="5000"/>
                      <a:alpha val="3000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Word Embedding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2FB32B-B04B-4A09-96F4-2ABFC655F8E8}"/>
              </a:ext>
            </a:extLst>
          </p:cNvPr>
          <p:cNvSpPr txBox="1"/>
          <p:nvPr/>
        </p:nvSpPr>
        <p:spPr>
          <a:xfrm>
            <a:off x="1115616" y="1407866"/>
            <a:ext cx="576063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FastText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943C5D7-4846-4974-BF21-E1A3735F5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200" y="2268509"/>
            <a:ext cx="7004410" cy="3302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6788F48-466E-4B2B-8539-34E763845BC3}"/>
              </a:ext>
            </a:extLst>
          </p:cNvPr>
          <p:cNvSpPr txBox="1"/>
          <p:nvPr/>
        </p:nvSpPr>
        <p:spPr>
          <a:xfrm>
            <a:off x="2353860" y="5733256"/>
            <a:ext cx="547261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Word2vec </a:t>
            </a:r>
            <a:r>
              <a:rPr lang="ko-KR" altLang="en-US" dirty="0"/>
              <a:t>과의 차이점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: </a:t>
            </a:r>
            <a:r>
              <a:rPr lang="ko-KR" altLang="en-US" dirty="0"/>
              <a:t>원래 단어를 </a:t>
            </a:r>
            <a:r>
              <a:rPr lang="ko-KR" altLang="en-US" b="1" dirty="0"/>
              <a:t>부분단어</a:t>
            </a:r>
            <a:r>
              <a:rPr lang="en-US" altLang="ko-KR" b="1" dirty="0"/>
              <a:t>(</a:t>
            </a:r>
            <a:r>
              <a:rPr lang="en-US" altLang="ko-KR" b="1" dirty="0" err="1"/>
              <a:t>subword</a:t>
            </a:r>
            <a:r>
              <a:rPr lang="en-US" altLang="ko-KR" b="1" dirty="0"/>
              <a:t>)</a:t>
            </a:r>
            <a:r>
              <a:rPr lang="ko-KR" altLang="en-US" b="1" dirty="0"/>
              <a:t>의 벡터들로 </a:t>
            </a:r>
            <a:r>
              <a:rPr lang="ko-KR" altLang="en-US" dirty="0"/>
              <a:t>표현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B6B8883-6EFC-4E67-8E05-4D0F1F5F47E0}"/>
              </a:ext>
            </a:extLst>
          </p:cNvPr>
          <p:cNvSpPr txBox="1"/>
          <p:nvPr/>
        </p:nvSpPr>
        <p:spPr>
          <a:xfrm>
            <a:off x="108394" y="268624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51819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Text Analysis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722339-C465-49B6-A496-2EA5009E5A0E}"/>
              </a:ext>
            </a:extLst>
          </p:cNvPr>
          <p:cNvSpPr txBox="1"/>
          <p:nvPr/>
        </p:nvSpPr>
        <p:spPr>
          <a:xfrm>
            <a:off x="806227" y="922424"/>
            <a:ext cx="369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200" b="1" dirty="0"/>
              <a:t>Dimensionality</a:t>
            </a:r>
            <a:r>
              <a:rPr lang="en-US" altLang="ko-KR" sz="2400" b="1" dirty="0"/>
              <a:t> </a:t>
            </a:r>
            <a:r>
              <a:rPr lang="en-US" altLang="ko-KR" sz="2200" b="1" dirty="0"/>
              <a:t>reduction</a:t>
            </a:r>
            <a:endParaRPr kumimoji="0" lang="en-US" altLang="ko-KR" sz="2200" b="1" i="0" u="none" strike="noStrike" kern="1200" cap="none" spc="0" normalizeH="0" baseline="0" noProof="0" dirty="0">
              <a:ln>
                <a:solidFill>
                  <a:prstClr val="black">
                    <a:lumMod val="95000"/>
                    <a:lumOff val="5000"/>
                    <a:alpha val="30000"/>
                  </a:prst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2FB32B-B04B-4A09-96F4-2ABFC655F8E8}"/>
              </a:ext>
            </a:extLst>
          </p:cNvPr>
          <p:cNvSpPr txBox="1"/>
          <p:nvPr/>
        </p:nvSpPr>
        <p:spPr>
          <a:xfrm>
            <a:off x="1115616" y="1407866"/>
            <a:ext cx="576063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PCA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주성분 분석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PCA 이미지 검색결과">
            <a:extLst>
              <a:ext uri="{FF2B5EF4-FFF2-40B4-BE49-F238E27FC236}">
                <a16:creationId xmlns:a16="http://schemas.microsoft.com/office/drawing/2014/main" xmlns="" id="{A6A84619-55FB-4E08-9259-06F310AFC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11" y="2213310"/>
            <a:ext cx="76200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8B7E5B5-AE18-4DFB-9873-0355C3CFC794}"/>
              </a:ext>
            </a:extLst>
          </p:cNvPr>
          <p:cNvSpPr txBox="1"/>
          <p:nvPr/>
        </p:nvSpPr>
        <p:spPr>
          <a:xfrm>
            <a:off x="637478" y="5292932"/>
            <a:ext cx="835292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데이터의 </a:t>
            </a:r>
            <a:r>
              <a:rPr lang="ko-KR" altLang="en-US" b="1" dirty="0"/>
              <a:t>분산</a:t>
            </a:r>
            <a:r>
              <a:rPr lang="en-US" altLang="ko-KR" b="1" dirty="0"/>
              <a:t>(variance)</a:t>
            </a:r>
            <a:r>
              <a:rPr lang="ko-KR" altLang="en-US" dirty="0"/>
              <a:t>을 최대한 보존하면서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서로 직교하는 새 기저</a:t>
            </a:r>
            <a:r>
              <a:rPr lang="en-US" altLang="ko-KR" dirty="0"/>
              <a:t>(</a:t>
            </a:r>
            <a:r>
              <a:rPr lang="ko-KR" altLang="en-US" dirty="0"/>
              <a:t>축</a:t>
            </a:r>
            <a:r>
              <a:rPr lang="en-US" altLang="ko-KR" dirty="0"/>
              <a:t>)</a:t>
            </a:r>
            <a:r>
              <a:rPr lang="ko-KR" altLang="en-US" dirty="0"/>
              <a:t>를 찾아</a:t>
            </a:r>
            <a:r>
              <a:rPr lang="en-US" altLang="ko-KR" dirty="0"/>
              <a:t>, </a:t>
            </a:r>
            <a:r>
              <a:rPr lang="ko-KR" altLang="en-US" dirty="0"/>
              <a:t>고차원 공간의 표본들을 선형 연관성이 없는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 err="1"/>
              <a:t>저차원</a:t>
            </a:r>
            <a:r>
              <a:rPr lang="ko-KR" altLang="en-US" b="1" dirty="0"/>
              <a:t> 공간으로 변환하는 기법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D816694-EF4C-428A-92B3-9A887AAE5A01}"/>
              </a:ext>
            </a:extLst>
          </p:cNvPr>
          <p:cNvSpPr txBox="1"/>
          <p:nvPr/>
        </p:nvSpPr>
        <p:spPr>
          <a:xfrm>
            <a:off x="105148" y="268624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3984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BE38AC6-B2BB-46F4-B8B3-F4F5316FE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6" y="2060848"/>
            <a:ext cx="3938775" cy="3635792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Text Analysis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722339-C465-49B6-A496-2EA5009E5A0E}"/>
              </a:ext>
            </a:extLst>
          </p:cNvPr>
          <p:cNvSpPr txBox="1"/>
          <p:nvPr/>
        </p:nvSpPr>
        <p:spPr>
          <a:xfrm>
            <a:off x="806227" y="922424"/>
            <a:ext cx="369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200" b="1" dirty="0"/>
              <a:t>Dimensionality</a:t>
            </a:r>
            <a:r>
              <a:rPr lang="en-US" altLang="ko-KR" sz="2400" b="1" dirty="0"/>
              <a:t> </a:t>
            </a:r>
            <a:r>
              <a:rPr lang="en-US" altLang="ko-KR" sz="2200" b="1" dirty="0"/>
              <a:t>reduction</a:t>
            </a:r>
            <a:endParaRPr kumimoji="0" lang="en-US" altLang="ko-KR" sz="2200" b="1" i="0" u="none" strike="noStrike" kern="1200" cap="none" spc="0" normalizeH="0" baseline="0" noProof="0" dirty="0">
              <a:ln>
                <a:solidFill>
                  <a:prstClr val="black">
                    <a:lumMod val="95000"/>
                    <a:lumOff val="5000"/>
                    <a:alpha val="30000"/>
                  </a:prst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2FB32B-B04B-4A09-96F4-2ABFC655F8E8}"/>
              </a:ext>
            </a:extLst>
          </p:cNvPr>
          <p:cNvSpPr txBox="1"/>
          <p:nvPr/>
        </p:nvSpPr>
        <p:spPr>
          <a:xfrm>
            <a:off x="1115616" y="1407866"/>
            <a:ext cx="576063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PCA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주성분 분석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xmlns="" id="{A2B720F3-BE78-4F8A-8700-25F277FE7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930268"/>
            <a:ext cx="3537685" cy="3683946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xmlns="" id="{0982CD4E-7CCE-4AE5-873E-3802F904D59B}"/>
              </a:ext>
            </a:extLst>
          </p:cNvPr>
          <p:cNvSpPr/>
          <p:nvPr/>
        </p:nvSpPr>
        <p:spPr>
          <a:xfrm>
            <a:off x="4572000" y="3645024"/>
            <a:ext cx="648072" cy="2880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1B725C0-C1CE-470C-8669-BBC3B840E4FD}"/>
              </a:ext>
            </a:extLst>
          </p:cNvPr>
          <p:cNvSpPr txBox="1"/>
          <p:nvPr/>
        </p:nvSpPr>
        <p:spPr>
          <a:xfrm>
            <a:off x="1115615" y="5722854"/>
            <a:ext cx="720078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선형변환을 이용하기 때문에 </a:t>
            </a:r>
            <a:r>
              <a:rPr lang="ko-KR" altLang="en-US" b="1" dirty="0"/>
              <a:t>비선형 특성을 가진 데이터에 </a:t>
            </a:r>
            <a:r>
              <a:rPr lang="ko-KR" altLang="en-US" dirty="0"/>
              <a:t>대해서는 </a:t>
            </a:r>
            <a:r>
              <a:rPr lang="ko-KR" altLang="en-US" b="1" dirty="0"/>
              <a:t>데이터의 특성을 잘 추출하지 못하는</a:t>
            </a:r>
            <a:r>
              <a:rPr lang="ko-KR" altLang="en-US" dirty="0"/>
              <a:t> 한계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EB6F02D-3087-4691-A627-F000BDFDA00B}"/>
              </a:ext>
            </a:extLst>
          </p:cNvPr>
          <p:cNvSpPr txBox="1"/>
          <p:nvPr/>
        </p:nvSpPr>
        <p:spPr>
          <a:xfrm>
            <a:off x="121362" y="268624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9778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지도, 텍스트이(가) 표시된 사진&#10;&#10;자동 생성된 설명">
            <a:extLst>
              <a:ext uri="{FF2B5EF4-FFF2-40B4-BE49-F238E27FC236}">
                <a16:creationId xmlns:a16="http://schemas.microsoft.com/office/drawing/2014/main" xmlns="" id="{16887105-1395-4EC1-8664-09C8DAAB3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29" y="2047139"/>
            <a:ext cx="3904942" cy="3675839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Text Analysis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722339-C465-49B6-A496-2EA5009E5A0E}"/>
              </a:ext>
            </a:extLst>
          </p:cNvPr>
          <p:cNvSpPr txBox="1"/>
          <p:nvPr/>
        </p:nvSpPr>
        <p:spPr>
          <a:xfrm>
            <a:off x="806227" y="922424"/>
            <a:ext cx="369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200" b="1" dirty="0"/>
              <a:t>Dimensionality</a:t>
            </a:r>
            <a:r>
              <a:rPr lang="en-US" altLang="ko-KR" sz="2400" b="1" dirty="0"/>
              <a:t> </a:t>
            </a:r>
            <a:r>
              <a:rPr lang="en-US" altLang="ko-KR" sz="2200" b="1" dirty="0"/>
              <a:t>reduction</a:t>
            </a:r>
            <a:endParaRPr kumimoji="0" lang="en-US" altLang="ko-KR" sz="2200" b="1" i="0" u="none" strike="noStrike" kern="1200" cap="none" spc="0" normalizeH="0" baseline="0" noProof="0" dirty="0">
              <a:ln>
                <a:solidFill>
                  <a:prstClr val="black">
                    <a:lumMod val="95000"/>
                    <a:lumOff val="5000"/>
                    <a:alpha val="30000"/>
                  </a:prst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2FB32B-B04B-4A09-96F4-2ABFC655F8E8}"/>
              </a:ext>
            </a:extLst>
          </p:cNvPr>
          <p:cNvSpPr txBox="1"/>
          <p:nvPr/>
        </p:nvSpPr>
        <p:spPr>
          <a:xfrm>
            <a:off x="1115616" y="1407866"/>
            <a:ext cx="576063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T-SNE (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확률 분포 기반</a:t>
            </a:r>
            <a:r>
              <a:rPr lang="en-US" altLang="ko-KR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xmlns="" id="{0982CD4E-7CCE-4AE5-873E-3802F904D59B}"/>
              </a:ext>
            </a:extLst>
          </p:cNvPr>
          <p:cNvSpPr/>
          <p:nvPr/>
        </p:nvSpPr>
        <p:spPr>
          <a:xfrm>
            <a:off x="4572000" y="3645024"/>
            <a:ext cx="648072" cy="2880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1B725C0-C1CE-470C-8669-BBC3B840E4FD}"/>
              </a:ext>
            </a:extLst>
          </p:cNvPr>
          <p:cNvSpPr txBox="1"/>
          <p:nvPr/>
        </p:nvSpPr>
        <p:spPr>
          <a:xfrm>
            <a:off x="899582" y="5805264"/>
            <a:ext cx="720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222222"/>
                </a:solidFill>
                <a:latin typeface="+mn-ea"/>
              </a:rPr>
              <a:t>PCA </a:t>
            </a:r>
            <a:r>
              <a:rPr lang="ko-KR" altLang="en-US" dirty="0">
                <a:solidFill>
                  <a:srgbClr val="222222"/>
                </a:solidFill>
                <a:latin typeface="+mn-ea"/>
              </a:rPr>
              <a:t>와 다르게 </a:t>
            </a:r>
            <a:r>
              <a:rPr lang="en-US" altLang="ko-KR" dirty="0">
                <a:solidFill>
                  <a:srgbClr val="222222"/>
                </a:solidFill>
                <a:latin typeface="+mn-ea"/>
              </a:rPr>
              <a:t>T</a:t>
            </a:r>
            <a:r>
              <a:rPr lang="ko-KR" altLang="ko-KR" dirty="0">
                <a:solidFill>
                  <a:srgbClr val="222222"/>
                </a:solidFill>
                <a:latin typeface="+mn-ea"/>
              </a:rPr>
              <a:t>-</a:t>
            </a:r>
            <a:r>
              <a:rPr lang="ko-KR" altLang="ko-KR" dirty="0" err="1">
                <a:solidFill>
                  <a:srgbClr val="222222"/>
                </a:solidFill>
                <a:latin typeface="+mn-ea"/>
              </a:rPr>
              <a:t>SNE가</a:t>
            </a:r>
            <a:r>
              <a:rPr lang="ko-KR" altLang="ko-KR" dirty="0">
                <a:solidFill>
                  <a:srgbClr val="222222"/>
                </a:solidFill>
                <a:latin typeface="+mn-ea"/>
              </a:rPr>
              <a:t> 고차원 데이터에서 이웃 간의 관계를 분리</a:t>
            </a:r>
            <a:endParaRPr lang="ko-KR" altLang="ko-KR" dirty="0">
              <a:latin typeface="+mn-ea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2B9B4D9-5A51-40C3-A71A-C3A5BA7F8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38" y="1910193"/>
            <a:ext cx="3623478" cy="35028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B232416-61EA-484D-BFBA-4EFE20C22EA7}"/>
              </a:ext>
            </a:extLst>
          </p:cNvPr>
          <p:cNvSpPr txBox="1"/>
          <p:nvPr/>
        </p:nvSpPr>
        <p:spPr>
          <a:xfrm>
            <a:off x="121362" y="268624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53387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Text Analysis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722339-C465-49B6-A496-2EA5009E5A0E}"/>
              </a:ext>
            </a:extLst>
          </p:cNvPr>
          <p:cNvSpPr txBox="1"/>
          <p:nvPr/>
        </p:nvSpPr>
        <p:spPr>
          <a:xfrm>
            <a:off x="-22851" y="922424"/>
            <a:ext cx="36937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solidFill>
                    <a:prstClr val="black">
                      <a:lumMod val="95000"/>
                      <a:lumOff val="5000"/>
                      <a:alpha val="3000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2FB32B-B04B-4A09-96F4-2ABFC655F8E8}"/>
              </a:ext>
            </a:extLst>
          </p:cNvPr>
          <p:cNvSpPr txBox="1"/>
          <p:nvPr/>
        </p:nvSpPr>
        <p:spPr>
          <a:xfrm>
            <a:off x="1115616" y="1733739"/>
            <a:ext cx="576063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K-means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FF9CC5A-624E-4C52-B490-C4D3653953DC}"/>
              </a:ext>
            </a:extLst>
          </p:cNvPr>
          <p:cNvSpPr txBox="1"/>
          <p:nvPr/>
        </p:nvSpPr>
        <p:spPr>
          <a:xfrm>
            <a:off x="1115616" y="4983643"/>
            <a:ext cx="576063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GMM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28F6178-DE2D-4E1A-BEF1-0D334C50E252}"/>
              </a:ext>
            </a:extLst>
          </p:cNvPr>
          <p:cNvSpPr txBox="1"/>
          <p:nvPr/>
        </p:nvSpPr>
        <p:spPr>
          <a:xfrm>
            <a:off x="1115616" y="3364897"/>
            <a:ext cx="576063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Mean-Shift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CF4F38D-75AF-4D90-AC40-FCF74111874E}"/>
              </a:ext>
            </a:extLst>
          </p:cNvPr>
          <p:cNvSpPr txBox="1"/>
          <p:nvPr/>
        </p:nvSpPr>
        <p:spPr>
          <a:xfrm>
            <a:off x="1115616" y="2552324"/>
            <a:ext cx="576063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Agglomerative Clustering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FCF60FE-D5DA-472D-B384-B8B621B57989}"/>
              </a:ext>
            </a:extLst>
          </p:cNvPr>
          <p:cNvSpPr txBox="1"/>
          <p:nvPr/>
        </p:nvSpPr>
        <p:spPr>
          <a:xfrm>
            <a:off x="1115616" y="4174270"/>
            <a:ext cx="576063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DBSCAN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4D9BBD9-F558-4B07-9311-E7D45CD9BEED}"/>
              </a:ext>
            </a:extLst>
          </p:cNvPr>
          <p:cNvSpPr txBox="1"/>
          <p:nvPr/>
        </p:nvSpPr>
        <p:spPr>
          <a:xfrm>
            <a:off x="108394" y="268624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5885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Text Analysis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722339-C465-49B6-A496-2EA5009E5A0E}"/>
              </a:ext>
            </a:extLst>
          </p:cNvPr>
          <p:cNvSpPr txBox="1"/>
          <p:nvPr/>
        </p:nvSpPr>
        <p:spPr>
          <a:xfrm>
            <a:off x="-22851" y="922424"/>
            <a:ext cx="36937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solidFill>
                    <a:prstClr val="black">
                      <a:lumMod val="95000"/>
                      <a:lumOff val="5000"/>
                      <a:alpha val="3000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2FB32B-B04B-4A09-96F4-2ABFC655F8E8}"/>
              </a:ext>
            </a:extLst>
          </p:cNvPr>
          <p:cNvSpPr txBox="1"/>
          <p:nvPr/>
        </p:nvSpPr>
        <p:spPr>
          <a:xfrm>
            <a:off x="1115616" y="1733739"/>
            <a:ext cx="576063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K-means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9526C671-8313-4AE3-BA9B-2B6B742AB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98358"/>
            <a:ext cx="3929670" cy="395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B54C557-5D41-48B2-AF70-5C9F55460055}"/>
              </a:ext>
            </a:extLst>
          </p:cNvPr>
          <p:cNvSpPr txBox="1"/>
          <p:nvPr/>
        </p:nvSpPr>
        <p:spPr>
          <a:xfrm>
            <a:off x="5111552" y="2298358"/>
            <a:ext cx="4032448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N</a:t>
            </a:r>
            <a:r>
              <a:rPr lang="ko-KR" altLang="en-US" dirty="0"/>
              <a:t>개의 중심점을 찍은 후에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 중심점에서 각 </a:t>
            </a:r>
            <a:r>
              <a:rPr lang="ko-KR" altLang="en-US" dirty="0" err="1"/>
              <a:t>점간의</a:t>
            </a:r>
            <a:r>
              <a:rPr lang="ko-KR" altLang="en-US" dirty="0"/>
              <a:t> 거리의 합이 </a:t>
            </a:r>
            <a:r>
              <a:rPr lang="ko-KR" altLang="en-US" b="1" dirty="0"/>
              <a:t>가장 최소화가 되는 중심점 </a:t>
            </a:r>
            <a:r>
              <a:rPr lang="en-US" altLang="ko-KR" b="1" dirty="0"/>
              <a:t>n</a:t>
            </a:r>
            <a:r>
              <a:rPr lang="ko-KR" altLang="en-US" dirty="0"/>
              <a:t>의 위치를 찾고</a:t>
            </a:r>
            <a:r>
              <a:rPr lang="en-US" altLang="ko-KR" dirty="0"/>
              <a:t>, </a:t>
            </a:r>
            <a:r>
              <a:rPr lang="ko-KR" altLang="en-US" dirty="0"/>
              <a:t>이 중심점에서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가까운 점들을 중심점을 기준</a:t>
            </a:r>
            <a:r>
              <a:rPr lang="ko-KR" altLang="en-US" dirty="0"/>
              <a:t>으로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묶는 클러스터링 알고리즘</a:t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56BAFA7-2C96-4919-8CB6-FF5A9483139D}"/>
              </a:ext>
            </a:extLst>
          </p:cNvPr>
          <p:cNvSpPr txBox="1"/>
          <p:nvPr/>
        </p:nvSpPr>
        <p:spPr>
          <a:xfrm>
            <a:off x="105161" y="268624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3173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Text Analysis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722339-C465-49B6-A496-2EA5009E5A0E}"/>
              </a:ext>
            </a:extLst>
          </p:cNvPr>
          <p:cNvSpPr txBox="1"/>
          <p:nvPr/>
        </p:nvSpPr>
        <p:spPr>
          <a:xfrm>
            <a:off x="-22851" y="922424"/>
            <a:ext cx="36937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solidFill>
                    <a:prstClr val="black">
                      <a:lumMod val="95000"/>
                      <a:lumOff val="5000"/>
                      <a:alpha val="3000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2FB32B-B04B-4A09-96F4-2ABFC655F8E8}"/>
              </a:ext>
            </a:extLst>
          </p:cNvPr>
          <p:cNvSpPr txBox="1"/>
          <p:nvPr/>
        </p:nvSpPr>
        <p:spPr>
          <a:xfrm>
            <a:off x="1115616" y="1733739"/>
            <a:ext cx="576063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 dirty="0">
                <a:solidFill>
                  <a:prstClr val="black"/>
                </a:solidFill>
              </a:rPr>
              <a:t>Agglomerative Clustering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B54C557-5D41-48B2-AF70-5C9F55460055}"/>
              </a:ext>
            </a:extLst>
          </p:cNvPr>
          <p:cNvSpPr txBox="1"/>
          <p:nvPr/>
        </p:nvSpPr>
        <p:spPr>
          <a:xfrm>
            <a:off x="5345870" y="2298358"/>
            <a:ext cx="4032448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계층적 트리 모형</a:t>
            </a:r>
            <a:r>
              <a:rPr lang="ko-KR" altLang="en-US" dirty="0"/>
              <a:t>을 이용해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개별 개체들을 순차적</a:t>
            </a:r>
            <a:r>
              <a:rPr lang="en-US" altLang="ko-KR" dirty="0"/>
              <a:t>, </a:t>
            </a:r>
            <a:r>
              <a:rPr lang="ko-KR" altLang="en-US" dirty="0"/>
              <a:t>계층적으로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유사한 개체 내지 그룹과 통합하여 군집화를 수행하는 알고리즘</a:t>
            </a:r>
            <a:br>
              <a:rPr lang="ko-KR" altLang="en-US" dirty="0"/>
            </a:b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* </a:t>
            </a:r>
            <a:r>
              <a:rPr lang="ko-KR" altLang="en-US" sz="1600" b="1" dirty="0"/>
              <a:t>군집 수 사전 정의 필요 </a:t>
            </a:r>
            <a:r>
              <a:rPr lang="en-US" altLang="ko-KR" sz="1600" b="1" dirty="0"/>
              <a:t>X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6150" name="Picture 6" descr="계층적 군집화 이미지 검색결과">
            <a:extLst>
              <a:ext uri="{FF2B5EF4-FFF2-40B4-BE49-F238E27FC236}">
                <a16:creationId xmlns:a16="http://schemas.microsoft.com/office/drawing/2014/main" xmlns="" id="{909B9886-8BB0-4145-AE61-89223938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06" y="2389966"/>
            <a:ext cx="4327499" cy="363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2FBFF58-DBCD-4073-A238-2798595E2633}"/>
              </a:ext>
            </a:extLst>
          </p:cNvPr>
          <p:cNvSpPr txBox="1"/>
          <p:nvPr/>
        </p:nvSpPr>
        <p:spPr>
          <a:xfrm>
            <a:off x="121362" y="26931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8091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Text Analysis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722339-C465-49B6-A496-2EA5009E5A0E}"/>
              </a:ext>
            </a:extLst>
          </p:cNvPr>
          <p:cNvSpPr txBox="1"/>
          <p:nvPr/>
        </p:nvSpPr>
        <p:spPr>
          <a:xfrm>
            <a:off x="-22851" y="922424"/>
            <a:ext cx="36937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solidFill>
                    <a:prstClr val="black">
                      <a:lumMod val="95000"/>
                      <a:lumOff val="5000"/>
                      <a:alpha val="3000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2FB32B-B04B-4A09-96F4-2ABFC655F8E8}"/>
              </a:ext>
            </a:extLst>
          </p:cNvPr>
          <p:cNvSpPr txBox="1"/>
          <p:nvPr/>
        </p:nvSpPr>
        <p:spPr>
          <a:xfrm>
            <a:off x="1115616" y="1733739"/>
            <a:ext cx="576063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 dirty="0">
                <a:solidFill>
                  <a:prstClr val="black"/>
                </a:solidFill>
              </a:rPr>
              <a:t>Mean Shift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B54C557-5D41-48B2-AF70-5C9F55460055}"/>
              </a:ext>
            </a:extLst>
          </p:cNvPr>
          <p:cNvSpPr txBox="1"/>
          <p:nvPr/>
        </p:nvSpPr>
        <p:spPr>
          <a:xfrm>
            <a:off x="5013672" y="2298358"/>
            <a:ext cx="4032448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Data points</a:t>
            </a:r>
            <a:r>
              <a:rPr lang="ko-KR" altLang="en-US" dirty="0"/>
              <a:t>의 가장 밀도 높은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지역을 찾으려고 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centroid-based </a:t>
            </a:r>
            <a:r>
              <a:rPr lang="ko-KR" altLang="en-US" dirty="0"/>
              <a:t>알고리즘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8194" name="Picture 2" descr="mean shift 이미지 검색결과">
            <a:extLst>
              <a:ext uri="{FF2B5EF4-FFF2-40B4-BE49-F238E27FC236}">
                <a16:creationId xmlns:a16="http://schemas.microsoft.com/office/drawing/2014/main" xmlns="" id="{1877D6E8-1A5A-4D13-9B25-D9771FC94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51" y="2277274"/>
            <a:ext cx="3944969" cy="294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3F80B01-9F10-45CB-BE31-30B70FCC4843}"/>
              </a:ext>
            </a:extLst>
          </p:cNvPr>
          <p:cNvSpPr txBox="1"/>
          <p:nvPr/>
        </p:nvSpPr>
        <p:spPr>
          <a:xfrm>
            <a:off x="109155" y="268624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29685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Text Analysis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722339-C465-49B6-A496-2EA5009E5A0E}"/>
              </a:ext>
            </a:extLst>
          </p:cNvPr>
          <p:cNvSpPr txBox="1"/>
          <p:nvPr/>
        </p:nvSpPr>
        <p:spPr>
          <a:xfrm>
            <a:off x="-22851" y="922424"/>
            <a:ext cx="36937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solidFill>
                    <a:prstClr val="black">
                      <a:lumMod val="95000"/>
                      <a:lumOff val="5000"/>
                      <a:alpha val="3000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2FB32B-B04B-4A09-96F4-2ABFC655F8E8}"/>
              </a:ext>
            </a:extLst>
          </p:cNvPr>
          <p:cNvSpPr txBox="1"/>
          <p:nvPr/>
        </p:nvSpPr>
        <p:spPr>
          <a:xfrm>
            <a:off x="1115616" y="1733739"/>
            <a:ext cx="576063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 dirty="0">
                <a:solidFill>
                  <a:prstClr val="black"/>
                </a:solidFill>
              </a:rPr>
              <a:t>DBSCAN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B54C557-5D41-48B2-AF70-5C9F55460055}"/>
              </a:ext>
            </a:extLst>
          </p:cNvPr>
          <p:cNvSpPr txBox="1"/>
          <p:nvPr/>
        </p:nvSpPr>
        <p:spPr>
          <a:xfrm>
            <a:off x="5340438" y="2268509"/>
            <a:ext cx="4032448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초기 데이터로부터 근접한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데이터를 </a:t>
            </a:r>
            <a:r>
              <a:rPr lang="ko-KR" altLang="en-US" dirty="0" err="1"/>
              <a:t>찾아나가는</a:t>
            </a:r>
            <a:r>
              <a:rPr lang="ko-KR" altLang="en-US" dirty="0"/>
              <a:t> 방법으로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군집을 확장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밀도에 따라 클러스터링 하는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알고리즘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xmlns="" id="{7FD4195B-28D4-40BA-A1BB-3E8958A60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298358"/>
            <a:ext cx="403244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D7F9B1A-162C-47E5-A505-FEBED8164C07}"/>
              </a:ext>
            </a:extLst>
          </p:cNvPr>
          <p:cNvSpPr txBox="1"/>
          <p:nvPr/>
        </p:nvSpPr>
        <p:spPr>
          <a:xfrm>
            <a:off x="121362" y="268624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38329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68732" y="2800153"/>
            <a:ext cx="4806535" cy="1257694"/>
            <a:chOff x="3720990" y="3152001"/>
            <a:chExt cx="1710368" cy="675975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29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기획 의도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198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Why Corona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Text Analysis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722339-C465-49B6-A496-2EA5009E5A0E}"/>
              </a:ext>
            </a:extLst>
          </p:cNvPr>
          <p:cNvSpPr txBox="1"/>
          <p:nvPr/>
        </p:nvSpPr>
        <p:spPr>
          <a:xfrm>
            <a:off x="-22851" y="922424"/>
            <a:ext cx="36937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solidFill>
                    <a:prstClr val="black">
                      <a:lumMod val="95000"/>
                      <a:lumOff val="5000"/>
                      <a:alpha val="3000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2FB32B-B04B-4A09-96F4-2ABFC655F8E8}"/>
              </a:ext>
            </a:extLst>
          </p:cNvPr>
          <p:cNvSpPr txBox="1"/>
          <p:nvPr/>
        </p:nvSpPr>
        <p:spPr>
          <a:xfrm>
            <a:off x="1115616" y="1733739"/>
            <a:ext cx="576063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 dirty="0">
                <a:solidFill>
                  <a:prstClr val="black"/>
                </a:solidFill>
              </a:rPr>
              <a:t>GMM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B54C557-5D41-48B2-AF70-5C9F55460055}"/>
              </a:ext>
            </a:extLst>
          </p:cNvPr>
          <p:cNvSpPr txBox="1"/>
          <p:nvPr/>
        </p:nvSpPr>
        <p:spPr>
          <a:xfrm>
            <a:off x="4799113" y="2268509"/>
            <a:ext cx="4032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rgbClr val="333333"/>
                </a:solidFill>
                <a:latin typeface="+mn-ea"/>
              </a:rPr>
              <a:t>데이터가 </a:t>
            </a:r>
            <a:r>
              <a:rPr lang="ko-KR" altLang="ko-KR" dirty="0" err="1">
                <a:solidFill>
                  <a:srgbClr val="333333"/>
                </a:solidFill>
                <a:latin typeface="+mn-ea"/>
              </a:rPr>
              <a:t>k개의</a:t>
            </a:r>
            <a:r>
              <a:rPr lang="ko-KR" altLang="ko-KR" dirty="0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ko-KR" dirty="0" err="1">
                <a:solidFill>
                  <a:srgbClr val="333333"/>
                </a:solidFill>
                <a:latin typeface="+mn-ea"/>
              </a:rPr>
              <a:t>gaussian으로</a:t>
            </a:r>
            <a:r>
              <a:rPr lang="ko-KR" altLang="ko-KR" dirty="0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ko-KR" dirty="0" err="1">
                <a:solidFill>
                  <a:srgbClr val="333333"/>
                </a:solidFill>
                <a:latin typeface="+mn-ea"/>
              </a:rPr>
              <a:t>구성되어있다고</a:t>
            </a:r>
            <a:r>
              <a:rPr lang="ko-KR" altLang="ko-KR" dirty="0">
                <a:solidFill>
                  <a:srgbClr val="333333"/>
                </a:solidFill>
                <a:latin typeface="+mn-ea"/>
              </a:rPr>
              <a:t> 했을 때, 가장 데이터를 잘 설명하는 </a:t>
            </a:r>
            <a:r>
              <a:rPr lang="ko-KR" altLang="ko-KR" dirty="0" err="1">
                <a:solidFill>
                  <a:srgbClr val="333333"/>
                </a:solidFill>
                <a:latin typeface="+mn-ea"/>
              </a:rPr>
              <a:t>k개의</a:t>
            </a:r>
            <a:r>
              <a:rPr lang="ko-KR" altLang="ko-KR" dirty="0">
                <a:solidFill>
                  <a:srgbClr val="333333"/>
                </a:solidFill>
                <a:latin typeface="+mn-ea"/>
              </a:rPr>
              <a:t> 평균과 </a:t>
            </a:r>
            <a:r>
              <a:rPr lang="ko-KR" altLang="ko-KR" dirty="0" err="1">
                <a:solidFill>
                  <a:srgbClr val="333333"/>
                </a:solidFill>
                <a:latin typeface="+mn-ea"/>
              </a:rPr>
              <a:t>covariance를</a:t>
            </a:r>
            <a:r>
              <a:rPr lang="ko-KR" altLang="ko-KR" dirty="0">
                <a:solidFill>
                  <a:srgbClr val="333333"/>
                </a:solidFill>
                <a:latin typeface="+mn-ea"/>
              </a:rPr>
              <a:t> 찾는 알고리즘</a:t>
            </a:r>
            <a:endParaRPr lang="ko-KR" altLang="ko-KR" sz="4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9222" name="Picture 6" descr="gmm clustering 이미지 검색결과">
            <a:extLst>
              <a:ext uri="{FF2B5EF4-FFF2-40B4-BE49-F238E27FC236}">
                <a16:creationId xmlns:a16="http://schemas.microsoft.com/office/drawing/2014/main" xmlns="" id="{D94CC046-86D8-4BEE-9527-ACDC58BB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06520"/>
            <a:ext cx="3365207" cy="305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325C68E-BCAE-4FAE-909F-F83F082CACAD}"/>
              </a:ext>
            </a:extLst>
          </p:cNvPr>
          <p:cNvSpPr txBox="1"/>
          <p:nvPr/>
        </p:nvSpPr>
        <p:spPr>
          <a:xfrm>
            <a:off x="108493" y="268624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15045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4F64F96-55F8-403E-8EAC-FD6BE6EF7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44" y="1988840"/>
            <a:ext cx="2857001" cy="3028607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Text Analysis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722339-C465-49B6-A496-2EA5009E5A0E}"/>
              </a:ext>
            </a:extLst>
          </p:cNvPr>
          <p:cNvSpPr txBox="1"/>
          <p:nvPr/>
        </p:nvSpPr>
        <p:spPr>
          <a:xfrm>
            <a:off x="-22851" y="922424"/>
            <a:ext cx="36937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solidFill>
                    <a:prstClr val="black">
                      <a:lumMod val="95000"/>
                      <a:lumOff val="5000"/>
                      <a:alpha val="3000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Clustering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6FD2E4A-E17B-4AD4-A85B-AD63E8AD6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230" y="2023292"/>
            <a:ext cx="2739558" cy="29597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38D7E4F5-4C46-4F59-8E8A-5D26D2CA5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762" y="2000486"/>
            <a:ext cx="2728734" cy="297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4D663D4-C907-4C2B-A837-9AC092D6C350}"/>
              </a:ext>
            </a:extLst>
          </p:cNvPr>
          <p:cNvSpPr txBox="1"/>
          <p:nvPr/>
        </p:nvSpPr>
        <p:spPr>
          <a:xfrm>
            <a:off x="121362" y="268624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72254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68732" y="2800153"/>
            <a:ext cx="4806535" cy="1257694"/>
            <a:chOff x="3720990" y="3152001"/>
            <a:chExt cx="1710368" cy="675975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29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000" b="1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 론</a:t>
              </a:r>
              <a:endParaRPr kumimoji="0" lang="en-US" altLang="ko-KR" sz="3000" b="1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198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47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Conclusion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7366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0667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pic>
        <p:nvPicPr>
          <p:cNvPr id="3" name="그림 2" descr="텍스트, 그래피티, 표지판이(가) 표시된 사진&#10;&#10;자동 생성된 설명">
            <a:extLst>
              <a:ext uri="{FF2B5EF4-FFF2-40B4-BE49-F238E27FC236}">
                <a16:creationId xmlns:a16="http://schemas.microsoft.com/office/drawing/2014/main" xmlns="" id="{B5125F07-6219-4EF7-9505-2CC0B7641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890" y="3789040"/>
            <a:ext cx="3810000" cy="1905000"/>
          </a:xfrm>
          <a:prstGeom prst="rect">
            <a:avLst/>
          </a:prstGeom>
        </p:spPr>
      </p:pic>
      <p:pic>
        <p:nvPicPr>
          <p:cNvPr id="12" name="그림 11" descr="잔디, 목재의, 주차장, 표지판이(가) 표시된 사진&#10;&#10;자동 생성된 설명">
            <a:extLst>
              <a:ext uri="{FF2B5EF4-FFF2-40B4-BE49-F238E27FC236}">
                <a16:creationId xmlns:a16="http://schemas.microsoft.com/office/drawing/2014/main" xmlns="" id="{F7FD5E03-3D58-4495-B8B7-80F7E8334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666724"/>
            <a:ext cx="3810000" cy="1905000"/>
          </a:xfrm>
          <a:prstGeom prst="rect">
            <a:avLst/>
          </a:prstGeom>
        </p:spPr>
      </p:pic>
      <p:pic>
        <p:nvPicPr>
          <p:cNvPr id="14" name="그림 13" descr="텍스트, 신문, 트럭, 주차이(가) 표시된 사진&#10;&#10;자동 생성된 설명">
            <a:extLst>
              <a:ext uri="{FF2B5EF4-FFF2-40B4-BE49-F238E27FC236}">
                <a16:creationId xmlns:a16="http://schemas.microsoft.com/office/drawing/2014/main" xmlns="" id="{BB94BAE4-C9B9-47AE-868B-7CA62BC85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80565"/>
            <a:ext cx="3810000" cy="1905000"/>
          </a:xfrm>
          <a:prstGeom prst="rect">
            <a:avLst/>
          </a:prstGeom>
        </p:spPr>
      </p:pic>
      <p:pic>
        <p:nvPicPr>
          <p:cNvPr id="17" name="그림 16" descr="텍스트, 다량, 주차장, 그래피티이(가) 표시된 사진&#10;&#10;자동 생성된 설명">
            <a:extLst>
              <a:ext uri="{FF2B5EF4-FFF2-40B4-BE49-F238E27FC236}">
                <a16:creationId xmlns:a16="http://schemas.microsoft.com/office/drawing/2014/main" xmlns="" id="{DE35A5DC-EC02-4B17-9910-AD1A88130F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82" y="4847632"/>
            <a:ext cx="3810000" cy="1905000"/>
          </a:xfrm>
          <a:prstGeom prst="rect">
            <a:avLst/>
          </a:prstGeom>
        </p:spPr>
      </p:pic>
      <p:pic>
        <p:nvPicPr>
          <p:cNvPr id="20" name="그림 19" descr="텍스트, 다량, 많은, 표지판이(가) 표시된 사진&#10;&#10;자동 생성된 설명">
            <a:extLst>
              <a:ext uri="{FF2B5EF4-FFF2-40B4-BE49-F238E27FC236}">
                <a16:creationId xmlns:a16="http://schemas.microsoft.com/office/drawing/2014/main" xmlns="" id="{1281EA40-5C25-4B9E-8411-67EE2CE8D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890" y="1528599"/>
            <a:ext cx="3810000" cy="1905000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50097201-1A9E-466A-8129-CD8CF64ACC0E}"/>
              </a:ext>
            </a:extLst>
          </p:cNvPr>
          <p:cNvGrpSpPr/>
          <p:nvPr/>
        </p:nvGrpSpPr>
        <p:grpSpPr>
          <a:xfrm>
            <a:off x="6372200" y="5613385"/>
            <a:ext cx="1299497" cy="318696"/>
            <a:chOff x="5796136" y="5526261"/>
            <a:chExt cx="2598498" cy="490207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F6B2035A-26FA-46A9-83E5-92413267AA07}"/>
                </a:ext>
              </a:extLst>
            </p:cNvPr>
            <p:cNvSpPr/>
            <p:nvPr/>
          </p:nvSpPr>
          <p:spPr>
            <a:xfrm>
              <a:off x="5796136" y="5559268"/>
              <a:ext cx="2598498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36DF41DA-5086-47FC-A25A-D097593245C4}"/>
                </a:ext>
              </a:extLst>
            </p:cNvPr>
            <p:cNvSpPr txBox="1"/>
            <p:nvPr/>
          </p:nvSpPr>
          <p:spPr>
            <a:xfrm>
              <a:off x="5861098" y="5526261"/>
              <a:ext cx="2468572" cy="369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02.01 ~07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A9373D78-1291-433C-9E00-9A88F4386C3E}"/>
              </a:ext>
            </a:extLst>
          </p:cNvPr>
          <p:cNvGrpSpPr/>
          <p:nvPr/>
        </p:nvGrpSpPr>
        <p:grpSpPr>
          <a:xfrm>
            <a:off x="6372200" y="3254514"/>
            <a:ext cx="1299497" cy="318696"/>
            <a:chOff x="5796136" y="5526261"/>
            <a:chExt cx="2598498" cy="49020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03F4828F-DF38-4F92-9030-CA276354F825}"/>
                </a:ext>
              </a:extLst>
            </p:cNvPr>
            <p:cNvSpPr/>
            <p:nvPr/>
          </p:nvSpPr>
          <p:spPr>
            <a:xfrm>
              <a:off x="5796136" y="5559268"/>
              <a:ext cx="2598498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F27F0996-33AF-4F4B-8041-ED3E00467705}"/>
                </a:ext>
              </a:extLst>
            </p:cNvPr>
            <p:cNvSpPr txBox="1"/>
            <p:nvPr/>
          </p:nvSpPr>
          <p:spPr>
            <a:xfrm>
              <a:off x="5861098" y="5526261"/>
              <a:ext cx="2468572" cy="369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01.27 ~ 31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7634A22A-5F8E-4A0C-891E-FA2B78732A66}"/>
              </a:ext>
            </a:extLst>
          </p:cNvPr>
          <p:cNvGrpSpPr/>
          <p:nvPr/>
        </p:nvGrpSpPr>
        <p:grpSpPr>
          <a:xfrm>
            <a:off x="2267123" y="2306613"/>
            <a:ext cx="1299497" cy="318696"/>
            <a:chOff x="5796136" y="5526261"/>
            <a:chExt cx="2598498" cy="490207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FFC55803-631D-4C20-ABD2-0DEDBCEE1696}"/>
                </a:ext>
              </a:extLst>
            </p:cNvPr>
            <p:cNvSpPr/>
            <p:nvPr/>
          </p:nvSpPr>
          <p:spPr>
            <a:xfrm>
              <a:off x="5796136" y="5559268"/>
              <a:ext cx="2598498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8A507AAF-99B3-4FE7-B7C4-F08C0E48798A}"/>
                </a:ext>
              </a:extLst>
            </p:cNvPr>
            <p:cNvSpPr txBox="1"/>
            <p:nvPr/>
          </p:nvSpPr>
          <p:spPr>
            <a:xfrm>
              <a:off x="5861098" y="5526261"/>
              <a:ext cx="2468572" cy="369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b="1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01.01 ~ 10</a:t>
              </a:r>
              <a:endParaRPr kumimoji="0" lang="en-US" altLang="ko-KR" sz="1400" b="1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041748B4-92FA-480A-B3DC-F406EF2C13FA}"/>
              </a:ext>
            </a:extLst>
          </p:cNvPr>
          <p:cNvGrpSpPr/>
          <p:nvPr/>
        </p:nvGrpSpPr>
        <p:grpSpPr>
          <a:xfrm>
            <a:off x="2267123" y="4382592"/>
            <a:ext cx="1299497" cy="318696"/>
            <a:chOff x="5796136" y="5526261"/>
            <a:chExt cx="2598498" cy="49020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8F20E4D7-08B4-4675-A8E3-075C4EB62CE7}"/>
                </a:ext>
              </a:extLst>
            </p:cNvPr>
            <p:cNvSpPr/>
            <p:nvPr/>
          </p:nvSpPr>
          <p:spPr>
            <a:xfrm>
              <a:off x="5796136" y="5559268"/>
              <a:ext cx="2598498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079032D8-44C4-4AFE-A71D-A1BF804F4E69}"/>
                </a:ext>
              </a:extLst>
            </p:cNvPr>
            <p:cNvSpPr txBox="1"/>
            <p:nvPr/>
          </p:nvSpPr>
          <p:spPr>
            <a:xfrm>
              <a:off x="5861098" y="5526261"/>
              <a:ext cx="2468572" cy="369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01.11 ~20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AE51B07F-EDA6-41C9-8F6E-BEBEA1752DB9}"/>
              </a:ext>
            </a:extLst>
          </p:cNvPr>
          <p:cNvGrpSpPr/>
          <p:nvPr/>
        </p:nvGrpSpPr>
        <p:grpSpPr>
          <a:xfrm>
            <a:off x="2267123" y="6421904"/>
            <a:ext cx="1299497" cy="318696"/>
            <a:chOff x="5796136" y="5526261"/>
            <a:chExt cx="2598498" cy="490207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7086A0E8-071C-4164-B96C-17BFDF796CA3}"/>
                </a:ext>
              </a:extLst>
            </p:cNvPr>
            <p:cNvSpPr/>
            <p:nvPr/>
          </p:nvSpPr>
          <p:spPr>
            <a:xfrm>
              <a:off x="5796136" y="5559268"/>
              <a:ext cx="2598498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76361EB8-1CB3-48D4-88B6-02A9E0B1E6B6}"/>
                </a:ext>
              </a:extLst>
            </p:cNvPr>
            <p:cNvSpPr txBox="1"/>
            <p:nvPr/>
          </p:nvSpPr>
          <p:spPr>
            <a:xfrm>
              <a:off x="5861098" y="5526261"/>
              <a:ext cx="2468572" cy="369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01.21 ~ 26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2C08135-0EF0-499F-9B08-CF4664DFA62A}"/>
              </a:ext>
            </a:extLst>
          </p:cNvPr>
          <p:cNvSpPr txBox="1"/>
          <p:nvPr/>
        </p:nvSpPr>
        <p:spPr>
          <a:xfrm>
            <a:off x="117260" y="271957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05927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97190EC4-6EF8-487F-810C-B0C779F6DD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651101"/>
            <a:ext cx="2612259" cy="18042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1304B80A-F592-4BE7-9FCC-D85A4BA68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412" y="2655603"/>
            <a:ext cx="3070832" cy="1846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71981B8-7118-4293-9FB0-1910ED538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38" y="3683948"/>
            <a:ext cx="3247781" cy="2104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C74293D-7184-46E8-BE02-FCFB3C1C7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93" y="4604942"/>
            <a:ext cx="3179955" cy="20768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6C43B34-601B-4A25-BD3B-5E48527864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850" y="1220940"/>
            <a:ext cx="3242956" cy="216985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Conclusion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7366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0667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50097201-1A9E-466A-8129-CD8CF64ACC0E}"/>
              </a:ext>
            </a:extLst>
          </p:cNvPr>
          <p:cNvGrpSpPr/>
          <p:nvPr/>
        </p:nvGrpSpPr>
        <p:grpSpPr>
          <a:xfrm>
            <a:off x="6372200" y="5613385"/>
            <a:ext cx="1299497" cy="318696"/>
            <a:chOff x="5796136" y="5526261"/>
            <a:chExt cx="2598498" cy="490207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F6B2035A-26FA-46A9-83E5-92413267AA07}"/>
                </a:ext>
              </a:extLst>
            </p:cNvPr>
            <p:cNvSpPr/>
            <p:nvPr/>
          </p:nvSpPr>
          <p:spPr>
            <a:xfrm>
              <a:off x="5796136" y="5559268"/>
              <a:ext cx="2598498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36DF41DA-5086-47FC-A25A-D097593245C4}"/>
                </a:ext>
              </a:extLst>
            </p:cNvPr>
            <p:cNvSpPr txBox="1"/>
            <p:nvPr/>
          </p:nvSpPr>
          <p:spPr>
            <a:xfrm>
              <a:off x="5861098" y="5526261"/>
              <a:ext cx="2468572" cy="369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02.01 ~07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A9373D78-1291-433C-9E00-9A88F4386C3E}"/>
              </a:ext>
            </a:extLst>
          </p:cNvPr>
          <p:cNvGrpSpPr/>
          <p:nvPr/>
        </p:nvGrpSpPr>
        <p:grpSpPr>
          <a:xfrm>
            <a:off x="6372200" y="3254514"/>
            <a:ext cx="1299497" cy="318696"/>
            <a:chOff x="5796136" y="5526261"/>
            <a:chExt cx="2598498" cy="49020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03F4828F-DF38-4F92-9030-CA276354F825}"/>
                </a:ext>
              </a:extLst>
            </p:cNvPr>
            <p:cNvSpPr/>
            <p:nvPr/>
          </p:nvSpPr>
          <p:spPr>
            <a:xfrm>
              <a:off x="5796136" y="5559268"/>
              <a:ext cx="2598498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F27F0996-33AF-4F4B-8041-ED3E00467705}"/>
                </a:ext>
              </a:extLst>
            </p:cNvPr>
            <p:cNvSpPr txBox="1"/>
            <p:nvPr/>
          </p:nvSpPr>
          <p:spPr>
            <a:xfrm>
              <a:off x="5861098" y="5526261"/>
              <a:ext cx="2468572" cy="369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01.27 ~ 31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7634A22A-5F8E-4A0C-891E-FA2B78732A66}"/>
              </a:ext>
            </a:extLst>
          </p:cNvPr>
          <p:cNvGrpSpPr/>
          <p:nvPr/>
        </p:nvGrpSpPr>
        <p:grpSpPr>
          <a:xfrm>
            <a:off x="2267121" y="2308287"/>
            <a:ext cx="1299497" cy="318696"/>
            <a:chOff x="5796136" y="5526261"/>
            <a:chExt cx="2598498" cy="490207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FFC55803-631D-4C20-ABD2-0DEDBCEE1696}"/>
                </a:ext>
              </a:extLst>
            </p:cNvPr>
            <p:cNvSpPr/>
            <p:nvPr/>
          </p:nvSpPr>
          <p:spPr>
            <a:xfrm>
              <a:off x="5796136" y="5559268"/>
              <a:ext cx="2598498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8A507AAF-99B3-4FE7-B7C4-F08C0E48798A}"/>
                </a:ext>
              </a:extLst>
            </p:cNvPr>
            <p:cNvSpPr txBox="1"/>
            <p:nvPr/>
          </p:nvSpPr>
          <p:spPr>
            <a:xfrm>
              <a:off x="5861098" y="5526261"/>
              <a:ext cx="2468572" cy="369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01.01 ~ 10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041748B4-92FA-480A-B3DC-F406EF2C13FA}"/>
              </a:ext>
            </a:extLst>
          </p:cNvPr>
          <p:cNvGrpSpPr/>
          <p:nvPr/>
        </p:nvGrpSpPr>
        <p:grpSpPr>
          <a:xfrm>
            <a:off x="2267123" y="4245352"/>
            <a:ext cx="1299497" cy="318696"/>
            <a:chOff x="5796136" y="5526261"/>
            <a:chExt cx="2598498" cy="49020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8F20E4D7-08B4-4675-A8E3-075C4EB62CE7}"/>
                </a:ext>
              </a:extLst>
            </p:cNvPr>
            <p:cNvSpPr/>
            <p:nvPr/>
          </p:nvSpPr>
          <p:spPr>
            <a:xfrm>
              <a:off x="5796136" y="5559268"/>
              <a:ext cx="2598498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079032D8-44C4-4AFE-A71D-A1BF804F4E69}"/>
                </a:ext>
              </a:extLst>
            </p:cNvPr>
            <p:cNvSpPr txBox="1"/>
            <p:nvPr/>
          </p:nvSpPr>
          <p:spPr>
            <a:xfrm>
              <a:off x="5861098" y="5526261"/>
              <a:ext cx="2468572" cy="369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01.11 ~20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AE51B07F-EDA6-41C9-8F6E-BEBEA1752DB9}"/>
              </a:ext>
            </a:extLst>
          </p:cNvPr>
          <p:cNvGrpSpPr/>
          <p:nvPr/>
        </p:nvGrpSpPr>
        <p:grpSpPr>
          <a:xfrm>
            <a:off x="2267123" y="6495200"/>
            <a:ext cx="1299497" cy="318696"/>
            <a:chOff x="5796136" y="5526261"/>
            <a:chExt cx="2598498" cy="490207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7086A0E8-071C-4164-B96C-17BFDF796CA3}"/>
                </a:ext>
              </a:extLst>
            </p:cNvPr>
            <p:cNvSpPr/>
            <p:nvPr/>
          </p:nvSpPr>
          <p:spPr>
            <a:xfrm>
              <a:off x="5796136" y="5559268"/>
              <a:ext cx="2598498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76361EB8-1CB3-48D4-88B6-02A9E0B1E6B6}"/>
                </a:ext>
              </a:extLst>
            </p:cNvPr>
            <p:cNvSpPr txBox="1"/>
            <p:nvPr/>
          </p:nvSpPr>
          <p:spPr>
            <a:xfrm>
              <a:off x="5861098" y="5526261"/>
              <a:ext cx="2468572" cy="369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01.21 ~ 26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2C08135-0EF0-499F-9B08-CF4664DFA62A}"/>
              </a:ext>
            </a:extLst>
          </p:cNvPr>
          <p:cNvSpPr txBox="1"/>
          <p:nvPr/>
        </p:nvSpPr>
        <p:spPr>
          <a:xfrm>
            <a:off x="117260" y="271957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70874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Conclusion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7366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0667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2C08135-0EF0-499F-9B08-CF4664DFA62A}"/>
              </a:ext>
            </a:extLst>
          </p:cNvPr>
          <p:cNvSpPr txBox="1"/>
          <p:nvPr/>
        </p:nvSpPr>
        <p:spPr>
          <a:xfrm>
            <a:off x="117260" y="271957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05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xmlns="" id="{371D7C2A-EAF9-427E-93B0-93F4B89E7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862820"/>
              </p:ext>
            </p:extLst>
          </p:nvPr>
        </p:nvGraphicFramePr>
        <p:xfrm>
          <a:off x="950711" y="1900708"/>
          <a:ext cx="7907352" cy="345094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038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494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540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62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시기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955" marR="70955" marT="35478" marB="3547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기사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955" marR="70955" marT="35478" marB="3547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댓글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955" marR="70955" marT="35478" marB="3547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62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1/1-1/10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955" marR="70955" marT="35478" marB="3547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955" marR="70955" marT="35478" marB="3547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955" marR="70955" marT="35478" marB="3547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62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1/11-1/20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955" marR="70955" marT="35478" marB="3547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미국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세계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955" marR="70955" marT="35478" marB="3547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찍소리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시진핑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무능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선동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좌파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눈치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사드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955" marR="70955" marT="35478" marB="35478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23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1/21-1/26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955" marR="70955" marT="35478" marB="3547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시장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거래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우려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하락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경기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관광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955" marR="70955" marT="35478" marB="3547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정치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관광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재앙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무능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이게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나라냐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피해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955" marR="70955" marT="35478" marB="35478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62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1/27-1/31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955" marR="70955" marT="35478" marB="3547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경제성장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타격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산업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955" marR="70955" marT="35478" marB="3547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증시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부동산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양아치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속국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핑계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955" marR="70955" marT="35478" marB="35478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11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2/1-2/7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955" marR="70955" marT="35478" marB="3547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둔화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충격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금융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홍남기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무역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955" marR="70955" marT="35478" marB="3547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일자리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중단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서민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산업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폭락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955" marR="70955" marT="35478" marB="35478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72301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결론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발병초기에는 </a:t>
                      </a:r>
                      <a:r>
                        <a:rPr lang="ko-KR" altLang="en-US" sz="1400" dirty="0" smtClean="0"/>
                        <a:t>경제 관련이슈가</a:t>
                      </a:r>
                      <a:r>
                        <a:rPr lang="ko-KR" altLang="en-US" sz="1400" baseline="0" dirty="0" smtClean="0"/>
                        <a:t> 없었으나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err="1"/>
                        <a:t>감염증이</a:t>
                      </a:r>
                      <a:r>
                        <a:rPr lang="ko-KR" altLang="en-US" sz="1400" dirty="0"/>
                        <a:t> 장기화됨에 따라 산업들이 타격을 받고 국민들의 경제위기에 대한</a:t>
                      </a:r>
                      <a:r>
                        <a:rPr lang="ko-KR" altLang="en-US" sz="1400" baseline="0" dirty="0"/>
                        <a:t> 위기감이 증폭됨</a:t>
                      </a:r>
                      <a:r>
                        <a:rPr lang="ko-KR" altLang="en-US" sz="1400" dirty="0"/>
                        <a:t> 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955" marR="70955" marT="35478" marB="35478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F80DF94-FCB0-4B9C-A493-B4F229B544EF}"/>
              </a:ext>
            </a:extLst>
          </p:cNvPr>
          <p:cNvSpPr txBox="1"/>
          <p:nvPr/>
        </p:nvSpPr>
        <p:spPr>
          <a:xfrm>
            <a:off x="950711" y="1309990"/>
            <a:ext cx="228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</a:t>
            </a:r>
          </a:p>
        </p:txBody>
      </p:sp>
    </p:spTree>
    <p:extLst>
      <p:ext uri="{BB962C8B-B14F-4D97-AF65-F5344CB8AC3E}">
        <p14:creationId xmlns:p14="http://schemas.microsoft.com/office/powerpoint/2010/main" val="373240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Conclusion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7366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0667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2C08135-0EF0-499F-9B08-CF4664DFA62A}"/>
              </a:ext>
            </a:extLst>
          </p:cNvPr>
          <p:cNvSpPr txBox="1"/>
          <p:nvPr/>
        </p:nvSpPr>
        <p:spPr>
          <a:xfrm>
            <a:off x="117260" y="271957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05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C0D72B5E-5497-45C4-A9B6-968FE8C40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94269"/>
              </p:ext>
            </p:extLst>
          </p:nvPr>
        </p:nvGraphicFramePr>
        <p:xfrm>
          <a:off x="1043608" y="1916832"/>
          <a:ext cx="7642066" cy="359586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36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035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748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905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시기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890" marR="73890" marT="36945" marB="3694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기사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890" marR="73890" marT="36945" marB="3694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댓글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890" marR="73890" marT="36945" marB="3694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1/1-1/10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890" marR="73890" marT="36945" marB="3694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-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890" marR="73890" marT="36945" marB="3694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자국민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정권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입국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890" marR="73890" marT="36945" marB="3694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72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1/11-1/20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890" marR="73890" marT="36945" marB="3694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대응</a:t>
                      </a:r>
                      <a:r>
                        <a:rPr lang="en-US" altLang="ko-KR" sz="1500" dirty="0"/>
                        <a:t>_</a:t>
                      </a:r>
                      <a:r>
                        <a:rPr lang="ko-KR" altLang="en-US" sz="1500" dirty="0"/>
                        <a:t>강화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관심</a:t>
                      </a:r>
                      <a:r>
                        <a:rPr lang="en-US" altLang="ko-KR" sz="1500" dirty="0"/>
                        <a:t>_</a:t>
                      </a:r>
                      <a:r>
                        <a:rPr lang="ko-KR" altLang="en-US" sz="1500" dirty="0"/>
                        <a:t>단계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중앙</a:t>
                      </a:r>
                      <a:r>
                        <a:rPr lang="en-US" altLang="ko-KR" sz="1500" dirty="0"/>
                        <a:t>_</a:t>
                      </a:r>
                      <a:r>
                        <a:rPr lang="ko-KR" altLang="en-US" sz="1500" dirty="0"/>
                        <a:t>방역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대책</a:t>
                      </a:r>
                      <a:r>
                        <a:rPr lang="en-US" altLang="ko-KR" sz="1500" dirty="0"/>
                        <a:t>_</a:t>
                      </a:r>
                      <a:r>
                        <a:rPr lang="ko-KR" altLang="en-US" sz="1500" dirty="0"/>
                        <a:t>본부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890" marR="73890" marT="36945" marB="3694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문정부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정책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책임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출입</a:t>
                      </a:r>
                      <a:r>
                        <a:rPr lang="en-US" altLang="ko-KR" sz="1500" dirty="0"/>
                        <a:t>_</a:t>
                      </a:r>
                      <a:r>
                        <a:rPr lang="ko-KR" altLang="en-US" sz="1500" dirty="0"/>
                        <a:t>금지</a:t>
                      </a:r>
                      <a:r>
                        <a:rPr lang="en-US" altLang="ko-KR" sz="1500" dirty="0"/>
                        <a:t>,</a:t>
                      </a:r>
                      <a:r>
                        <a:rPr lang="en-US" altLang="ko-KR" sz="1500" baseline="0" dirty="0"/>
                        <a:t> </a:t>
                      </a:r>
                      <a:r>
                        <a:rPr lang="ko-KR" altLang="en-US" sz="1500" baseline="0" dirty="0"/>
                        <a:t>국민</a:t>
                      </a:r>
                      <a:r>
                        <a:rPr lang="en-US" altLang="ko-KR" sz="1500" baseline="0" dirty="0"/>
                        <a:t>_</a:t>
                      </a:r>
                      <a:r>
                        <a:rPr lang="ko-KR" altLang="en-US" sz="1500" baseline="0" dirty="0"/>
                        <a:t>건강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890" marR="73890" marT="36945" marB="3694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72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1/21-1/26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890" marR="73890" marT="36945" marB="3694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교민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전세기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봉쇄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방역</a:t>
                      </a:r>
                      <a:r>
                        <a:rPr lang="en-US" altLang="ko-KR" sz="1500" dirty="0"/>
                        <a:t>_</a:t>
                      </a:r>
                      <a:r>
                        <a:rPr lang="ko-KR" altLang="en-US" sz="1500" dirty="0"/>
                        <a:t>대책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890" marR="73890" marT="36945" marB="3694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경제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문재인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무능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불안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쓰레기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눈치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국민</a:t>
                      </a:r>
                      <a:r>
                        <a:rPr lang="en-US" altLang="ko-KR" sz="1500" dirty="0"/>
                        <a:t>_</a:t>
                      </a:r>
                      <a:r>
                        <a:rPr lang="ko-KR" altLang="en-US" sz="1500" dirty="0"/>
                        <a:t>생각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890" marR="73890" marT="36945" marB="3694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72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1/27-1/31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890" marR="73890" marT="36945" marB="3694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전세기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체류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외교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자국민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대통령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890" marR="73890" marT="36945" marB="3694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무능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비판</a:t>
                      </a:r>
                      <a:r>
                        <a:rPr lang="en-US" altLang="ko-KR" sz="1500" dirty="0"/>
                        <a:t>,</a:t>
                      </a:r>
                      <a:r>
                        <a:rPr lang="en-US" altLang="ko-KR" sz="1500" baseline="0" dirty="0"/>
                        <a:t> </a:t>
                      </a:r>
                      <a:r>
                        <a:rPr lang="ko-KR" altLang="en-US" sz="1500" baseline="0" dirty="0"/>
                        <a:t>불안</a:t>
                      </a:r>
                      <a:r>
                        <a:rPr lang="en-US" altLang="ko-KR" sz="1500" baseline="0" dirty="0"/>
                        <a:t>, </a:t>
                      </a:r>
                      <a:r>
                        <a:rPr lang="ko-KR" altLang="en-US" sz="1500" baseline="0" dirty="0"/>
                        <a:t>위기</a:t>
                      </a:r>
                      <a:r>
                        <a:rPr lang="en-US" altLang="ko-KR" sz="1500" baseline="0" dirty="0"/>
                        <a:t>, </a:t>
                      </a:r>
                      <a:r>
                        <a:rPr lang="ko-KR" altLang="en-US" sz="1500" baseline="0" dirty="0"/>
                        <a:t>최악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890" marR="73890" marT="36945" marB="3694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05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2/1-2/7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890" marR="73890" marT="36945" marB="3694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대처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촉구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비판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대응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국회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890" marR="73890" marT="36945" marB="3694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문재인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무능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실망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민심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재앙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890" marR="73890" marT="36945" marB="3694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501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결론 </a:t>
                      </a:r>
                      <a:r>
                        <a:rPr lang="en-US" altLang="ko-KR" sz="1500" dirty="0"/>
                        <a:t>: </a:t>
                      </a:r>
                      <a:r>
                        <a:rPr lang="ko-KR" altLang="en-US" sz="1500" dirty="0" err="1"/>
                        <a:t>감염증이</a:t>
                      </a:r>
                      <a:r>
                        <a:rPr lang="ko-KR" altLang="en-US" sz="1500" dirty="0"/>
                        <a:t> 진행됨에 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따라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자국민 보호를 위해 여러 가지 대응을 했지만 국민들의 반응은 냉담하고 정부에 대한 비판과 실망이 커짐을 볼</a:t>
                      </a:r>
                      <a:r>
                        <a:rPr lang="ko-KR" altLang="en-US" sz="1500" baseline="0" dirty="0" smtClean="0">
                          <a:latin typeface="+mn-ea"/>
                          <a:ea typeface="+mn-ea"/>
                        </a:rPr>
                        <a:t> 수 있음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 marL="73890" marR="73890" marT="36945" marB="3694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F12C5A3-DA1C-42C4-B301-D97929A0FEFB}"/>
              </a:ext>
            </a:extLst>
          </p:cNvPr>
          <p:cNvSpPr txBox="1"/>
          <p:nvPr/>
        </p:nvSpPr>
        <p:spPr>
          <a:xfrm>
            <a:off x="1043608" y="1273346"/>
            <a:ext cx="228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정치</a:t>
            </a:r>
          </a:p>
        </p:txBody>
      </p:sp>
    </p:spTree>
    <p:extLst>
      <p:ext uri="{BB962C8B-B14F-4D97-AF65-F5344CB8AC3E}">
        <p14:creationId xmlns:p14="http://schemas.microsoft.com/office/powerpoint/2010/main" val="178995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Conclusion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7366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0667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2C08135-0EF0-499F-9B08-CF4664DFA62A}"/>
              </a:ext>
            </a:extLst>
          </p:cNvPr>
          <p:cNvSpPr txBox="1"/>
          <p:nvPr/>
        </p:nvSpPr>
        <p:spPr>
          <a:xfrm>
            <a:off x="117260" y="271957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F80DF94-FCB0-4B9C-A493-B4F229B544EF}"/>
              </a:ext>
            </a:extLst>
          </p:cNvPr>
          <p:cNvSpPr txBox="1"/>
          <p:nvPr/>
        </p:nvSpPr>
        <p:spPr>
          <a:xfrm>
            <a:off x="950711" y="1309990"/>
            <a:ext cx="228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보건 및 의료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765B1A32-BA02-4F78-9363-B2BAF8170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262389"/>
              </p:ext>
            </p:extLst>
          </p:nvPr>
        </p:nvGraphicFramePr>
        <p:xfrm>
          <a:off x="950711" y="1954327"/>
          <a:ext cx="7688683" cy="368273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707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106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073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934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시기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41" marR="74341" marT="37170" marB="371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기사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41" marR="74341" marT="37170" marB="371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댓글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41" marR="74341" marT="37170" marB="3717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0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1/1-1/10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41" marR="74341" marT="37170" marB="371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격리</a:t>
                      </a:r>
                      <a:r>
                        <a:rPr lang="en-US" altLang="ko-KR" sz="1500" dirty="0"/>
                        <a:t>_</a:t>
                      </a:r>
                      <a:r>
                        <a:rPr lang="ko-KR" altLang="en-US" sz="1500" dirty="0"/>
                        <a:t>치료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발열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증상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병원체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중국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41" marR="74341" marT="37170" marB="371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질병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추방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재앙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관리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조선족</a:t>
                      </a:r>
                      <a:r>
                        <a:rPr lang="en-US" altLang="ko-KR" sz="1500" dirty="0"/>
                        <a:t>,</a:t>
                      </a:r>
                      <a:r>
                        <a:rPr lang="en-US" altLang="ko-KR" sz="1500" baseline="0" dirty="0"/>
                        <a:t> </a:t>
                      </a:r>
                      <a:r>
                        <a:rPr lang="ko-KR" altLang="en-US" sz="1500" baseline="0" dirty="0"/>
                        <a:t>민폐</a:t>
                      </a:r>
                      <a:r>
                        <a:rPr lang="en-US" altLang="ko-KR" sz="1500" baseline="0" dirty="0"/>
                        <a:t>, </a:t>
                      </a:r>
                      <a:r>
                        <a:rPr lang="ko-KR" altLang="en-US" sz="1500" baseline="0" dirty="0"/>
                        <a:t>개돼지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41" marR="74341" marT="37170" marB="3717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0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1/11-1/20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41" marR="74341" marT="37170" marB="371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여행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홍콩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위생</a:t>
                      </a:r>
                      <a:r>
                        <a:rPr lang="en-US" altLang="ko-KR" sz="1500" dirty="0"/>
                        <a:t>_</a:t>
                      </a:r>
                      <a:r>
                        <a:rPr lang="ko-KR" altLang="en-US" sz="1500" dirty="0"/>
                        <a:t>건강</a:t>
                      </a:r>
                      <a:r>
                        <a:rPr lang="en-US" altLang="ko-KR" sz="1500" dirty="0"/>
                        <a:t>,</a:t>
                      </a:r>
                      <a:r>
                        <a:rPr lang="en-US" altLang="ko-KR" sz="1500" baseline="0" dirty="0"/>
                        <a:t> </a:t>
                      </a:r>
                      <a:r>
                        <a:rPr lang="ko-KR" altLang="en-US" sz="1500" baseline="0" dirty="0"/>
                        <a:t>의료</a:t>
                      </a:r>
                      <a:r>
                        <a:rPr lang="en-US" altLang="ko-KR" sz="1500" baseline="0" dirty="0"/>
                        <a:t>, </a:t>
                      </a:r>
                      <a:r>
                        <a:rPr lang="ko-KR" altLang="en-US" sz="1500" baseline="0" dirty="0" err="1"/>
                        <a:t>접촉자</a:t>
                      </a:r>
                      <a:r>
                        <a:rPr lang="en-US" altLang="ko-KR" sz="1500" baseline="0" dirty="0"/>
                        <a:t>, </a:t>
                      </a:r>
                      <a:r>
                        <a:rPr lang="ko-KR" altLang="en-US" sz="1500" baseline="0" dirty="0"/>
                        <a:t>진단</a:t>
                      </a:r>
                      <a:r>
                        <a:rPr lang="en-US" altLang="ko-KR" sz="1500" baseline="0" dirty="0"/>
                        <a:t>, </a:t>
                      </a:r>
                      <a:r>
                        <a:rPr lang="ko-KR" altLang="en-US" sz="1500" baseline="0" dirty="0"/>
                        <a:t>역학</a:t>
                      </a:r>
                      <a:r>
                        <a:rPr lang="en-US" altLang="ko-KR" sz="1500" baseline="0" dirty="0"/>
                        <a:t>_</a:t>
                      </a:r>
                      <a:r>
                        <a:rPr lang="ko-KR" altLang="en-US" sz="1500" baseline="0" dirty="0"/>
                        <a:t>조사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41" marR="74341" marT="37170" marB="371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보균자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불안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단체</a:t>
                      </a:r>
                      <a:r>
                        <a:rPr lang="en-US" altLang="ko-KR" sz="1500" dirty="0"/>
                        <a:t>_</a:t>
                      </a:r>
                      <a:r>
                        <a:rPr lang="ko-KR" altLang="en-US" sz="1500" baseline="0" dirty="0"/>
                        <a:t>관광객</a:t>
                      </a:r>
                      <a:r>
                        <a:rPr lang="en-US" altLang="ko-KR" sz="1500" baseline="0" dirty="0"/>
                        <a:t>, </a:t>
                      </a:r>
                      <a:r>
                        <a:rPr lang="ko-KR" altLang="en-US" sz="1500" baseline="0" dirty="0"/>
                        <a:t>테러</a:t>
                      </a:r>
                      <a:r>
                        <a:rPr lang="en-US" altLang="ko-KR" sz="1500" baseline="0" dirty="0"/>
                        <a:t>, </a:t>
                      </a:r>
                      <a:r>
                        <a:rPr lang="ko-KR" altLang="en-US" sz="1500" baseline="0" dirty="0"/>
                        <a:t>거지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41" marR="74341" marT="37170" marB="3717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0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1/21-1/26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41" marR="74341" marT="37170" marB="371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경고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여행</a:t>
                      </a:r>
                      <a:r>
                        <a:rPr lang="en-US" altLang="ko-KR" sz="1500" dirty="0"/>
                        <a:t>_</a:t>
                      </a:r>
                      <a:r>
                        <a:rPr lang="ko-KR" altLang="en-US" sz="1500" dirty="0"/>
                        <a:t>자제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비상사태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관할</a:t>
                      </a:r>
                      <a:r>
                        <a:rPr lang="en-US" altLang="ko-KR" sz="1500" dirty="0"/>
                        <a:t>_</a:t>
                      </a:r>
                      <a:r>
                        <a:rPr lang="ko-KR" altLang="en-US" sz="1500" dirty="0"/>
                        <a:t>보건소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41" marR="74341" marT="37170" marB="371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의사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추방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의심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사망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감염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민폐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공개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41" marR="74341" marT="37170" marB="3717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0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1/27-1/31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41" marR="74341" marT="37170" marB="371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호흡기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위생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비상사태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전염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의료진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41" marR="74341" marT="37170" marB="371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우려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baseline="0" dirty="0"/>
                        <a:t> 인권</a:t>
                      </a:r>
                      <a:r>
                        <a:rPr lang="en-US" altLang="ko-KR" sz="1500" baseline="0" dirty="0"/>
                        <a:t>, </a:t>
                      </a:r>
                      <a:r>
                        <a:rPr lang="ko-KR" altLang="en-US" sz="1500" baseline="0" dirty="0"/>
                        <a:t>격리</a:t>
                      </a:r>
                      <a:r>
                        <a:rPr lang="en-US" altLang="ko-KR" sz="1500" baseline="0" dirty="0"/>
                        <a:t>, </a:t>
                      </a:r>
                      <a:r>
                        <a:rPr lang="ko-KR" altLang="en-US" sz="1500" baseline="0" dirty="0"/>
                        <a:t>입국금지</a:t>
                      </a:r>
                      <a:r>
                        <a:rPr lang="en-US" altLang="ko-KR" sz="1500" baseline="0" dirty="0"/>
                        <a:t>, </a:t>
                      </a:r>
                      <a:r>
                        <a:rPr lang="ko-KR" altLang="en-US" sz="1500" baseline="0" dirty="0"/>
                        <a:t>환자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41" marR="74341" marT="37170" marB="3717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0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2/1-2/7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41" marR="74341" marT="37170" marB="371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보건복지부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교육청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방역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체온</a:t>
                      </a:r>
                      <a:r>
                        <a:rPr lang="en-US" altLang="ko-KR" sz="1500" dirty="0"/>
                        <a:t>_</a:t>
                      </a:r>
                      <a:r>
                        <a:rPr lang="ko-KR" altLang="en-US" sz="1500" dirty="0"/>
                        <a:t>측정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선별</a:t>
                      </a:r>
                      <a:r>
                        <a:rPr lang="en-US" altLang="ko-KR" sz="1500" dirty="0"/>
                        <a:t>_</a:t>
                      </a:r>
                      <a:r>
                        <a:rPr lang="ko-KR" altLang="en-US" sz="1500" dirty="0"/>
                        <a:t>진료소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41" marR="74341" marT="37170" marB="371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재난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방치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무료</a:t>
                      </a:r>
                      <a:r>
                        <a:rPr lang="en-US" altLang="ko-KR" sz="1500" dirty="0"/>
                        <a:t>_</a:t>
                      </a:r>
                      <a:r>
                        <a:rPr lang="ko-KR" altLang="en-US" sz="1500" dirty="0"/>
                        <a:t>치료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거짓말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호구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41" marR="74341" marT="37170" marB="3717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2038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결론 </a:t>
                      </a:r>
                      <a:r>
                        <a:rPr lang="en-US" altLang="ko-KR" sz="1500" dirty="0"/>
                        <a:t>: </a:t>
                      </a:r>
                      <a:r>
                        <a:rPr lang="ko-KR" altLang="en-US" sz="1500" dirty="0" err="1"/>
                        <a:t>감염증이</a:t>
                      </a:r>
                      <a:r>
                        <a:rPr lang="ko-KR" altLang="en-US" sz="1500" dirty="0"/>
                        <a:t> 비상사태에 들어서면서 국민들의 불안이 커지고 치료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감염 및 환자 격리에 민감해지는 현상을 볼 수 있음</a:t>
                      </a:r>
                      <a:endParaRPr lang="ko-KR" altLang="en-US" sz="1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41" marR="74341" marT="37170" marB="371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2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Conclusion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7366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0667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2C08135-0EF0-499F-9B08-CF4664DFA62A}"/>
              </a:ext>
            </a:extLst>
          </p:cNvPr>
          <p:cNvSpPr txBox="1"/>
          <p:nvPr/>
        </p:nvSpPr>
        <p:spPr>
          <a:xfrm>
            <a:off x="117260" y="271957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F80DF94-FCB0-4B9C-A493-B4F229B544EF}"/>
              </a:ext>
            </a:extLst>
          </p:cNvPr>
          <p:cNvSpPr txBox="1"/>
          <p:nvPr/>
        </p:nvSpPr>
        <p:spPr>
          <a:xfrm>
            <a:off x="1027690" y="1309990"/>
            <a:ext cx="228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국제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B969D025-ACE6-44F5-9755-5C7E6D6B1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872373"/>
              </p:ext>
            </p:extLst>
          </p:nvPr>
        </p:nvGraphicFramePr>
        <p:xfrm>
          <a:off x="1051308" y="1916832"/>
          <a:ext cx="7509648" cy="34790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434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4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07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820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시기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609" marR="72609" marT="36305" marB="3630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기사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609" marR="72609" marT="36305" marB="3630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댓글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609" marR="72609" marT="36305" marB="3630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20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1/1-1/10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609" marR="72609" marT="36305" marB="3630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중국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우한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 err="1"/>
                        <a:t>후베이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홍콩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609" marR="72609" marT="36305" marB="3630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짱깨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조선족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공산당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입국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금지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609" marR="72609" marT="36305" marB="3630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20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1/11-1/20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609" marR="72609" marT="36305" marB="3630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공포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유행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전염병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확산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우려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609" marR="72609" marT="36305" marB="3630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테러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아시아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짱꼴라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언론통제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여기저기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609" marR="72609" marT="36305" marB="3630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82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1/21-1/26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609" marR="72609" marT="36305" marB="3630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국제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비상사태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국제공항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홍콩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유입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609" marR="72609" marT="36305" marB="3630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난리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확산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마스크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사태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박쥐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대응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609" marR="72609" marT="36305" marB="3630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82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1/27-1/31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609" marR="72609" marT="36305" marB="3630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비상사태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사무총장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장기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긴급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협조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609" marR="72609" marT="36305" marB="3630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중국인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민폐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봉쇄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개소리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불안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609" marR="72609" marT="36305" marB="3630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82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2/1-2/7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609" marR="72609" marT="36305" marB="3630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비상사태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선포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논의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중국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외교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baseline="0" dirty="0"/>
                        <a:t> 반도체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609" marR="72609" marT="36305" marB="3630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추방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입국금지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올림픽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dirty="0"/>
                        <a:t>인류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시진핑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609" marR="72609" marT="36305" marB="3630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826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결론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중국에서 시작되어 국제비상사태가 되면서 외교문제가 급부상했으며</a:t>
                      </a:r>
                      <a:r>
                        <a:rPr lang="ko-KR" altLang="en-US" sz="1400" baseline="0" dirty="0"/>
                        <a:t> 중국인차별이 발생하고 세계적 행사인 올림픽에 대한 우려의 목소리도 나옴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609" marR="72609" marT="36305" marB="3630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1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Conclusion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7366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0667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2C08135-0EF0-499F-9B08-CF4664DFA62A}"/>
              </a:ext>
            </a:extLst>
          </p:cNvPr>
          <p:cNvSpPr txBox="1"/>
          <p:nvPr/>
        </p:nvSpPr>
        <p:spPr>
          <a:xfrm>
            <a:off x="117260" y="271957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F80DF94-FCB0-4B9C-A493-B4F229B544EF}"/>
              </a:ext>
            </a:extLst>
          </p:cNvPr>
          <p:cNvSpPr txBox="1"/>
          <p:nvPr/>
        </p:nvSpPr>
        <p:spPr>
          <a:xfrm>
            <a:off x="1041332" y="1309990"/>
            <a:ext cx="228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코 로 나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DE58A94E-E1C4-4E8F-97A9-1E87F0B16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83944"/>
              </p:ext>
            </p:extLst>
          </p:nvPr>
        </p:nvGraphicFramePr>
        <p:xfrm>
          <a:off x="1051308" y="1916832"/>
          <a:ext cx="7507024" cy="353036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430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75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063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81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시기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584" marR="72584" marT="36292" marB="36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기사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584" marR="72584" marT="36292" marB="36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댓글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584" marR="72584" marT="36292" marB="36292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80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1/1-1/10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584" marR="72584" marT="36292" marB="36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바이러스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사스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메르스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호흡기</a:t>
                      </a:r>
                      <a:r>
                        <a:rPr lang="en-US" altLang="ko-KR" sz="1400" baseline="0" dirty="0"/>
                        <a:t>_</a:t>
                      </a:r>
                      <a:r>
                        <a:rPr lang="ko-KR" altLang="en-US" sz="1400" baseline="0" dirty="0"/>
                        <a:t>질환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발병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584" marR="72584" marT="36292" marB="36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메르스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재앙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중국인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미세먼지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전염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584" marR="72584" marT="36292" marB="36292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80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1/11-1/20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584" marR="72584" marT="36292" marB="36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유전자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검사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결과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호흡기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증후군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584" marR="72584" marT="36292" marB="36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부족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박쥐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사망자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거지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올림픽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584" marR="72584" marT="36292" marB="36292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80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1/21-1/26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584" marR="72584" marT="36292" marB="36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백신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격리</a:t>
                      </a:r>
                      <a:r>
                        <a:rPr lang="en-US" altLang="ko-KR" sz="1400" baseline="0" dirty="0"/>
                        <a:t>_</a:t>
                      </a:r>
                      <a:r>
                        <a:rPr lang="ko-KR" altLang="en-US" sz="1400" baseline="0" dirty="0"/>
                        <a:t>치료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야생동물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잠복기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음성</a:t>
                      </a:r>
                      <a:r>
                        <a:rPr lang="en-US" altLang="ko-KR" sz="1400" baseline="0" dirty="0"/>
                        <a:t>_</a:t>
                      </a:r>
                      <a:r>
                        <a:rPr lang="ko-KR" altLang="en-US" sz="1400" baseline="0" dirty="0"/>
                        <a:t>판정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584" marR="72584" marT="36292" marB="36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사망자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마스크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미세먼지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문제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584" marR="72584" marT="36292" marB="36292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80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1/27-1/31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584" marR="72584" marT="36292" marB="36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사망자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확진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원인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박쥐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감염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584" marR="72584" marT="36292" marB="36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치사율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백신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공포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눈치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초기대응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584" marR="72584" marT="36292" marB="36292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80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2/1-2/7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584" marR="72584" marT="36292" marB="36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감염증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동물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확진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간접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접촉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영화관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584" marR="72584" marT="36292" marB="36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공포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잘못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확산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우려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여론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무증상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584" marR="72584" marT="36292" marB="36292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8089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결론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유전자 검사를 통해 코로나바이러스의 원인을 알아냈고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간접 접촉에 의한 확산이 발생하면서 사람들의 공포가 증폭되고 마스크에</a:t>
                      </a:r>
                      <a:r>
                        <a:rPr lang="ko-KR" altLang="en-US" sz="1400" baseline="0" dirty="0"/>
                        <a:t> 대한 관심이 증가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584" marR="72584" marT="36292" marB="36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92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Why Corona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pic>
        <p:nvPicPr>
          <p:cNvPr id="3" name="그림 2" descr="사람, 스크린샷, 쥐고있는, 남자이(가) 표시된 사진&#10;&#10;자동 생성된 설명">
            <a:extLst>
              <a:ext uri="{FF2B5EF4-FFF2-40B4-BE49-F238E27FC236}">
                <a16:creationId xmlns:a16="http://schemas.microsoft.com/office/drawing/2014/main" xmlns="" id="{4E8DCC88-04BA-43CE-B0AF-14DD09B4F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8" y="1270863"/>
            <a:ext cx="5058819" cy="45153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6FF7EC8-7884-43FB-B338-0797EE068316}"/>
              </a:ext>
            </a:extLst>
          </p:cNvPr>
          <p:cNvGrpSpPr/>
          <p:nvPr/>
        </p:nvGrpSpPr>
        <p:grpSpPr>
          <a:xfrm>
            <a:off x="1930253" y="3850574"/>
            <a:ext cx="2880320" cy="523220"/>
            <a:chOff x="1043608" y="5748587"/>
            <a:chExt cx="2880320" cy="523220"/>
          </a:xfrm>
        </p:grpSpPr>
        <p:sp>
          <p:nvSpPr>
            <p:cNvPr id="7" name="직사각형 6"/>
            <p:cNvSpPr/>
            <p:nvPr/>
          </p:nvSpPr>
          <p:spPr>
            <a:xfrm>
              <a:off x="1043608" y="5781594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15616" y="5748587"/>
              <a:ext cx="27363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돌아온 사스</a:t>
              </a:r>
              <a:r>
                <a:rPr lang="en-US" altLang="ko-KR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?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F8C54F47-DC29-466F-9A4B-6272E7C9F9D9}"/>
              </a:ext>
            </a:extLst>
          </p:cNvPr>
          <p:cNvGrpSpPr/>
          <p:nvPr/>
        </p:nvGrpSpPr>
        <p:grpSpPr>
          <a:xfrm>
            <a:off x="4666557" y="4079174"/>
            <a:ext cx="2880320" cy="523220"/>
            <a:chOff x="5811249" y="3582992"/>
            <a:chExt cx="2880320" cy="52322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3F8F087A-E3A2-4171-A425-DF05E3B0E305}"/>
                </a:ext>
              </a:extLst>
            </p:cNvPr>
            <p:cNvSpPr/>
            <p:nvPr/>
          </p:nvSpPr>
          <p:spPr>
            <a:xfrm>
              <a:off x="5811249" y="3616002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17516CAE-C93C-41D0-BEB7-AEE90365A425}"/>
                </a:ext>
              </a:extLst>
            </p:cNvPr>
            <p:cNvSpPr txBox="1"/>
            <p:nvPr/>
          </p:nvSpPr>
          <p:spPr>
            <a:xfrm>
              <a:off x="5955265" y="3582992"/>
              <a:ext cx="27363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제</a:t>
              </a:r>
              <a:r>
                <a:rPr lang="en-US" altLang="ko-KR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2</a:t>
              </a:r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의 메르스</a:t>
              </a:r>
              <a:r>
                <a:rPr lang="en-US" altLang="ko-KR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?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B09E8EA-7A47-4483-8F47-EA17A79E8E3A}"/>
              </a:ext>
            </a:extLst>
          </p:cNvPr>
          <p:cNvSpPr txBox="1"/>
          <p:nvPr/>
        </p:nvSpPr>
        <p:spPr>
          <a:xfrm>
            <a:off x="121362" y="27089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8525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Conclusion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7366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0667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2C08135-0EF0-499F-9B08-CF4664DFA62A}"/>
              </a:ext>
            </a:extLst>
          </p:cNvPr>
          <p:cNvSpPr txBox="1"/>
          <p:nvPr/>
        </p:nvSpPr>
        <p:spPr>
          <a:xfrm>
            <a:off x="117260" y="271957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05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012927F3-AE98-40E6-8B36-F3327BA612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88" y="1094238"/>
            <a:ext cx="7477579" cy="429398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9B9E176B-EF2F-473C-8CAD-0ADC2FB6BB32}"/>
              </a:ext>
            </a:extLst>
          </p:cNvPr>
          <p:cNvGrpSpPr/>
          <p:nvPr/>
        </p:nvGrpSpPr>
        <p:grpSpPr>
          <a:xfrm>
            <a:off x="3779912" y="5330805"/>
            <a:ext cx="2536779" cy="954107"/>
            <a:chOff x="1043608" y="5748587"/>
            <a:chExt cx="2880320" cy="95410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125FC123-73B4-4E11-9296-DC48B81769F8}"/>
                </a:ext>
              </a:extLst>
            </p:cNvPr>
            <p:cNvSpPr/>
            <p:nvPr/>
          </p:nvSpPr>
          <p:spPr>
            <a:xfrm>
              <a:off x="1043608" y="5781594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40059E84-C59B-478F-96CC-ABB46AC56C86}"/>
                </a:ext>
              </a:extLst>
            </p:cNvPr>
            <p:cNvSpPr txBox="1"/>
            <p:nvPr/>
          </p:nvSpPr>
          <p:spPr>
            <a:xfrm>
              <a:off x="1115617" y="5748587"/>
              <a:ext cx="27363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코로나 </a:t>
              </a:r>
              <a:r>
                <a:rPr lang="en-US" altLang="ko-KR" sz="2800" b="1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INFO</a:t>
              </a:r>
              <a:endParaRPr kumimoji="0" lang="en-US" altLang="ko-KR" sz="2800" b="1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413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Conclusion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7366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0667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2C08135-0EF0-499F-9B08-CF4664DFA62A}"/>
              </a:ext>
            </a:extLst>
          </p:cNvPr>
          <p:cNvSpPr txBox="1"/>
          <p:nvPr/>
        </p:nvSpPr>
        <p:spPr>
          <a:xfrm>
            <a:off x="117260" y="271957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05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9B9E176B-EF2F-473C-8CAD-0ADC2FB6BB32}"/>
              </a:ext>
            </a:extLst>
          </p:cNvPr>
          <p:cNvGrpSpPr/>
          <p:nvPr/>
        </p:nvGrpSpPr>
        <p:grpSpPr>
          <a:xfrm>
            <a:off x="971611" y="1079158"/>
            <a:ext cx="3600389" cy="523220"/>
            <a:chOff x="1043608" y="5748587"/>
            <a:chExt cx="2880320" cy="52322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125FC123-73B4-4E11-9296-DC48B81769F8}"/>
                </a:ext>
              </a:extLst>
            </p:cNvPr>
            <p:cNvSpPr/>
            <p:nvPr/>
          </p:nvSpPr>
          <p:spPr>
            <a:xfrm>
              <a:off x="1043608" y="5781594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40059E84-C59B-478F-96CC-ABB46AC56C86}"/>
                </a:ext>
              </a:extLst>
            </p:cNvPr>
            <p:cNvSpPr txBox="1"/>
            <p:nvPr/>
          </p:nvSpPr>
          <p:spPr>
            <a:xfrm>
              <a:off x="1115616" y="5748587"/>
              <a:ext cx="27363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Clustering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261D39E7-DA8D-4B84-9A65-1E9030FF199A}"/>
              </a:ext>
            </a:extLst>
          </p:cNvPr>
          <p:cNvGrpSpPr/>
          <p:nvPr/>
        </p:nvGrpSpPr>
        <p:grpSpPr>
          <a:xfrm>
            <a:off x="971601" y="4093274"/>
            <a:ext cx="3600399" cy="954107"/>
            <a:chOff x="1043608" y="5748587"/>
            <a:chExt cx="2880320" cy="95410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CC667CDA-BF28-43A6-AE9D-BB3C63D278B7}"/>
                </a:ext>
              </a:extLst>
            </p:cNvPr>
            <p:cNvSpPr/>
            <p:nvPr/>
          </p:nvSpPr>
          <p:spPr>
            <a:xfrm>
              <a:off x="1043608" y="5781594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B4EF336E-3AE8-49D8-BB92-2E31DD56C0DC}"/>
                </a:ext>
              </a:extLst>
            </p:cNvPr>
            <p:cNvSpPr txBox="1"/>
            <p:nvPr/>
          </p:nvSpPr>
          <p:spPr>
            <a:xfrm>
              <a:off x="1115615" y="5748587"/>
              <a:ext cx="27363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Word Embedding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C55A02C-371C-4817-81AA-037A7A5F52C9}"/>
              </a:ext>
            </a:extLst>
          </p:cNvPr>
          <p:cNvSpPr txBox="1"/>
          <p:nvPr/>
        </p:nvSpPr>
        <p:spPr>
          <a:xfrm>
            <a:off x="1034955" y="1903587"/>
            <a:ext cx="37444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성능 </a:t>
            </a:r>
            <a:r>
              <a:rPr lang="en-US" altLang="ko-KR" sz="1600" dirty="0"/>
              <a:t>: k-means &gt; </a:t>
            </a:r>
            <a:r>
              <a:rPr lang="ko-KR" altLang="en-US" sz="1600" dirty="0"/>
              <a:t>계층형 </a:t>
            </a:r>
            <a:r>
              <a:rPr lang="en-US" altLang="ko-KR" sz="1600" dirty="0"/>
              <a:t>&gt; GMM</a:t>
            </a:r>
          </a:p>
          <a:p>
            <a:endParaRPr lang="en-US" altLang="ko-KR" sz="1600" dirty="0"/>
          </a:p>
          <a:p>
            <a:r>
              <a:rPr lang="ko-KR" altLang="en-US" sz="1600" dirty="0"/>
              <a:t>밀도 기반 군집화는 잘 안됨</a:t>
            </a:r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F220635-CD01-435F-8DA3-E640536CBCD5}"/>
              </a:ext>
            </a:extLst>
          </p:cNvPr>
          <p:cNvSpPr txBox="1"/>
          <p:nvPr/>
        </p:nvSpPr>
        <p:spPr>
          <a:xfrm>
            <a:off x="1006427" y="5047381"/>
            <a:ext cx="4536501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순서를 고려한 </a:t>
            </a:r>
            <a:r>
              <a:rPr lang="en-US" altLang="ko-KR" sz="1600" dirty="0"/>
              <a:t>Word2vec , </a:t>
            </a:r>
            <a:r>
              <a:rPr lang="en-US" altLang="ko-KR" sz="1600" dirty="0" err="1"/>
              <a:t>FastText</a:t>
            </a:r>
            <a:r>
              <a:rPr lang="ko-KR" altLang="en-US" sz="1600" dirty="0"/>
              <a:t>를 통해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사람들이 어떠한 문맥으로 단어들을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사용했는 지 파악 가능</a:t>
            </a:r>
            <a:endParaRPr lang="en-US" altLang="ko-KR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3951581B-61EA-4D1F-8328-9456AF0F587A}"/>
              </a:ext>
            </a:extLst>
          </p:cNvPr>
          <p:cNvGrpSpPr/>
          <p:nvPr/>
        </p:nvGrpSpPr>
        <p:grpSpPr>
          <a:xfrm>
            <a:off x="5292080" y="2586162"/>
            <a:ext cx="3600389" cy="523220"/>
            <a:chOff x="1043608" y="5748587"/>
            <a:chExt cx="2880320" cy="52322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17110D79-24F1-4C05-9641-DA41E7B8B23D}"/>
                </a:ext>
              </a:extLst>
            </p:cNvPr>
            <p:cNvSpPr/>
            <p:nvPr/>
          </p:nvSpPr>
          <p:spPr>
            <a:xfrm>
              <a:off x="1043608" y="5781594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B026E118-BF6C-474F-9DF7-D744C58D6764}"/>
                </a:ext>
              </a:extLst>
            </p:cNvPr>
            <p:cNvSpPr txBox="1"/>
            <p:nvPr/>
          </p:nvSpPr>
          <p:spPr>
            <a:xfrm>
              <a:off x="1115616" y="5748587"/>
              <a:ext cx="27363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Web Page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05791B3-CE83-499B-B1BC-A53D3C64D4A0}"/>
              </a:ext>
            </a:extLst>
          </p:cNvPr>
          <p:cNvSpPr txBox="1"/>
          <p:nvPr/>
        </p:nvSpPr>
        <p:spPr>
          <a:xfrm>
            <a:off x="5305772" y="3192856"/>
            <a:ext cx="3994823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보다 많은 서비스를 제공하고 싶었으나</a:t>
            </a:r>
            <a:r>
              <a:rPr lang="en-US" altLang="ko-KR" sz="1600" dirty="0"/>
              <a:t>, </a:t>
            </a:r>
            <a:r>
              <a:rPr lang="ko-KR" altLang="en-US" sz="1600" dirty="0"/>
              <a:t>기술적 및 시간적 한계가 있었음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7388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9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Conclusion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7366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0667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2C08135-0EF0-499F-9B08-CF4664DFA62A}"/>
              </a:ext>
            </a:extLst>
          </p:cNvPr>
          <p:cNvSpPr txBox="1"/>
          <p:nvPr/>
        </p:nvSpPr>
        <p:spPr>
          <a:xfrm>
            <a:off x="117260" y="271957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83625EA-9FD6-4448-97F4-464E84B2EF0F}"/>
              </a:ext>
            </a:extLst>
          </p:cNvPr>
          <p:cNvSpPr txBox="1"/>
          <p:nvPr/>
        </p:nvSpPr>
        <p:spPr>
          <a:xfrm>
            <a:off x="1115616" y="1153414"/>
            <a:ext cx="2285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Impression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6836990B-27EE-4073-9EF4-1A1175E34A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511" y="2239261"/>
            <a:ext cx="1939443" cy="1939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E3686A2-F710-43E3-B0A0-54AE38479B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85" y="2238502"/>
            <a:ext cx="1940201" cy="19402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CF85763-29A6-4D21-BCF6-D4E4640FE9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24" y="2239262"/>
            <a:ext cx="1940200" cy="1940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ECDE57B-025B-48C6-A778-0EDB6071952B}"/>
              </a:ext>
            </a:extLst>
          </p:cNvPr>
          <p:cNvSpPr txBox="1"/>
          <p:nvPr/>
        </p:nvSpPr>
        <p:spPr>
          <a:xfrm>
            <a:off x="1573685" y="4221088"/>
            <a:ext cx="228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권 현 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3F6A69-84EF-4D39-9D3D-26FFE96DA342}"/>
              </a:ext>
            </a:extLst>
          </p:cNvPr>
          <p:cNvSpPr txBox="1"/>
          <p:nvPr/>
        </p:nvSpPr>
        <p:spPr>
          <a:xfrm>
            <a:off x="4427984" y="4221088"/>
            <a:ext cx="228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효 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E612DB4-353A-483A-875E-8EABD8AB7663}"/>
              </a:ext>
            </a:extLst>
          </p:cNvPr>
          <p:cNvSpPr txBox="1"/>
          <p:nvPr/>
        </p:nvSpPr>
        <p:spPr>
          <a:xfrm>
            <a:off x="7164288" y="4221088"/>
            <a:ext cx="228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조 원 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DCD7138-5817-4DC5-AAA8-95F07145CA5A}"/>
              </a:ext>
            </a:extLst>
          </p:cNvPr>
          <p:cNvSpPr txBox="1"/>
          <p:nvPr/>
        </p:nvSpPr>
        <p:spPr>
          <a:xfrm>
            <a:off x="6444208" y="4576848"/>
            <a:ext cx="2448258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텍스트 마이닝을 통해 </a:t>
            </a:r>
            <a:r>
              <a:rPr lang="ko-KR" altLang="en-US" sz="1400" dirty="0" err="1"/>
              <a:t>머신러닝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딥러닝에</a:t>
            </a:r>
            <a:r>
              <a:rPr lang="ko-KR" altLang="en-US" sz="1400" dirty="0"/>
              <a:t> 관심이 더 많이 생겼고</a:t>
            </a:r>
            <a:r>
              <a:rPr lang="en-US" altLang="ko-KR" sz="1400" dirty="0"/>
              <a:t>, </a:t>
            </a:r>
            <a:r>
              <a:rPr lang="ko-KR" altLang="en-US" sz="1400" dirty="0"/>
              <a:t>추후에 더 공부해보고 싶습니다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CB05EE3-7A9E-49B6-8153-FBA05DBEFC7D}"/>
              </a:ext>
            </a:extLst>
          </p:cNvPr>
          <p:cNvSpPr txBox="1"/>
          <p:nvPr/>
        </p:nvSpPr>
        <p:spPr>
          <a:xfrm>
            <a:off x="972780" y="4570491"/>
            <a:ext cx="2448258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처음으로 텍스트 마이닝을 하면서</a:t>
            </a:r>
            <a:r>
              <a:rPr lang="en-US" altLang="ko-KR" sz="1400" dirty="0"/>
              <a:t>, </a:t>
            </a:r>
            <a:r>
              <a:rPr lang="ko-KR" altLang="en-US" sz="1400" dirty="0"/>
              <a:t>프로그래밍에 대한 관심이 생겨</a:t>
            </a:r>
            <a:r>
              <a:rPr lang="en-US" altLang="ko-KR" sz="1400" dirty="0"/>
              <a:t>, </a:t>
            </a:r>
            <a:r>
              <a:rPr lang="ko-KR" altLang="en-US" sz="1400" dirty="0"/>
              <a:t>더 다양한 언어를 배워보고 싶습니다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744DA0-0F73-40C4-8020-C8A79A3F71FA}"/>
              </a:ext>
            </a:extLst>
          </p:cNvPr>
          <p:cNvSpPr txBox="1"/>
          <p:nvPr/>
        </p:nvSpPr>
        <p:spPr>
          <a:xfrm>
            <a:off x="3706738" y="4576848"/>
            <a:ext cx="2521437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웹 개발을 통해서 프론트 </a:t>
            </a:r>
            <a:r>
              <a:rPr lang="en-US" altLang="ko-KR" sz="1400" dirty="0"/>
              <a:t>&amp; </a:t>
            </a:r>
            <a:r>
              <a:rPr lang="ko-KR" altLang="en-US" sz="1400" dirty="0" err="1"/>
              <a:t>백엔드의</a:t>
            </a:r>
            <a:r>
              <a:rPr lang="ko-KR" altLang="en-US" sz="1400" dirty="0"/>
              <a:t> 기술적인 부분에 관심이 생겼고</a:t>
            </a:r>
            <a:r>
              <a:rPr lang="en-US" altLang="ko-KR" sz="1400" dirty="0"/>
              <a:t>, </a:t>
            </a:r>
            <a:r>
              <a:rPr lang="ko-KR" altLang="en-US" sz="1400" dirty="0"/>
              <a:t>더 알아가보고 싶습니다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8665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2852936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Thank you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28184" y="5949280"/>
            <a:ext cx="2754565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Made by </a:t>
            </a:r>
          </a:p>
          <a:p>
            <a:pPr algn="r">
              <a:lnSpc>
                <a:spcPct val="150000"/>
              </a:lnSpc>
            </a:pPr>
            <a:r>
              <a:rPr lang="ko-KR" altLang="en-US" sz="14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권현수</a:t>
            </a:r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 </a:t>
            </a:r>
            <a:r>
              <a:rPr lang="ko-KR" altLang="en-US" sz="14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이효범</a:t>
            </a:r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 조원기</a:t>
            </a:r>
            <a:endParaRPr lang="en-US" altLang="ko-KR" sz="14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2564904"/>
            <a:ext cx="27545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About Corona 19</a:t>
            </a:r>
          </a:p>
        </p:txBody>
      </p:sp>
    </p:spTree>
    <p:extLst>
      <p:ext uri="{BB962C8B-B14F-4D97-AF65-F5344CB8AC3E}">
        <p14:creationId xmlns:p14="http://schemas.microsoft.com/office/powerpoint/2010/main" val="86339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1202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Why Corona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31640" y="1294601"/>
            <a:ext cx="2016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07704" y="3356992"/>
            <a:ext cx="4667176" cy="124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권 현 수</a:t>
            </a:r>
            <a:endParaRPr lang="en-US" altLang="ko-KR" sz="2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데이터 수집 및 분석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DF63441-FB5B-4272-968D-EC79885EB731}"/>
              </a:ext>
            </a:extLst>
          </p:cNvPr>
          <p:cNvSpPr txBox="1"/>
          <p:nvPr/>
        </p:nvSpPr>
        <p:spPr>
          <a:xfrm>
            <a:off x="1907704" y="4772711"/>
            <a:ext cx="4667176" cy="124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조 원 기</a:t>
            </a:r>
            <a:endParaRPr lang="en-US" altLang="ko-KR" sz="2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데이터 수집 및 분석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1EE1513-95EA-46F3-8DF9-633EC7917CC1}"/>
              </a:ext>
            </a:extLst>
          </p:cNvPr>
          <p:cNvSpPr txBox="1"/>
          <p:nvPr/>
        </p:nvSpPr>
        <p:spPr>
          <a:xfrm>
            <a:off x="1907704" y="1988840"/>
            <a:ext cx="466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이 효 범</a:t>
            </a:r>
            <a:endParaRPr lang="en-US" altLang="ko-KR" sz="2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조장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&amp;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웹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페이지 제작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pic>
        <p:nvPicPr>
          <p:cNvPr id="22" name="그림 21" descr="동물이(가) 표시된 사진&#10;&#10;자동 생성된 설명">
            <a:extLst>
              <a:ext uri="{FF2B5EF4-FFF2-40B4-BE49-F238E27FC236}">
                <a16:creationId xmlns:a16="http://schemas.microsoft.com/office/drawing/2014/main" xmlns="" id="{94DB0D6E-8979-41C8-8A6C-04AB8D5D25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70842"/>
            <a:ext cx="4857750" cy="31432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5F792F8-9982-4E06-B433-59C311238899}"/>
              </a:ext>
            </a:extLst>
          </p:cNvPr>
          <p:cNvSpPr txBox="1"/>
          <p:nvPr/>
        </p:nvSpPr>
        <p:spPr>
          <a:xfrm>
            <a:off x="121362" y="268624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84500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1114" y="2768746"/>
            <a:ext cx="4901771" cy="1320508"/>
            <a:chOff x="3720990" y="3152001"/>
            <a:chExt cx="1710368" cy="695946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327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데이터 수집</a:t>
              </a:r>
              <a:endParaRPr kumimoji="0" lang="en-US" altLang="ko-KR" sz="3000" b="1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218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Data 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36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37414" y="116632"/>
            <a:ext cx="1368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Data Crawling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2A2FACF3-D0B0-41C3-A996-E6F43535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120603"/>
            <a:ext cx="3028950" cy="15144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155A99EC-2294-49F1-80FF-C171A1427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84" y="1634530"/>
            <a:ext cx="2261032" cy="179447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1E3E0C1F-7141-4D64-9FFC-250838DDB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92" y="4013075"/>
            <a:ext cx="1784314" cy="172953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3728E722-10F1-4567-B50A-D7CC4B396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80" y="3933056"/>
            <a:ext cx="2373183" cy="1579245"/>
          </a:xfrm>
          <a:prstGeom prst="rect">
            <a:avLst/>
          </a:prstGeom>
        </p:spPr>
      </p:pic>
      <p:pic>
        <p:nvPicPr>
          <p:cNvPr id="1026" name="Picture 2" descr="셀레니움 이미지 검색결과">
            <a:extLst>
              <a:ext uri="{FF2B5EF4-FFF2-40B4-BE49-F238E27FC236}">
                <a16:creationId xmlns:a16="http://schemas.microsoft.com/office/drawing/2014/main" xmlns="" id="{F64FEF53-51C6-475B-9259-9DA2AFFD5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49" y="1634530"/>
            <a:ext cx="1521047" cy="152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915CD6E-9E93-4639-9022-9537BB99D9D3}"/>
              </a:ext>
            </a:extLst>
          </p:cNvPr>
          <p:cNvSpPr txBox="1"/>
          <p:nvPr/>
        </p:nvSpPr>
        <p:spPr>
          <a:xfrm>
            <a:off x="107503" y="27089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pic>
        <p:nvPicPr>
          <p:cNvPr id="2" name="Picture 2" descr="flask 이미지 검색결과">
            <a:extLst>
              <a:ext uri="{FF2B5EF4-FFF2-40B4-BE49-F238E27FC236}">
                <a16:creationId xmlns:a16="http://schemas.microsoft.com/office/drawing/2014/main" xmlns="" id="{C364AAF5-FD1F-4C07-9FF0-63D0E8DBB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765413"/>
            <a:ext cx="2704769" cy="14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37414" y="116632"/>
            <a:ext cx="1368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Data Crawling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t>01</a:t>
            </a:r>
          </a:p>
        </p:txBody>
      </p:sp>
      <p:pic>
        <p:nvPicPr>
          <p:cNvPr id="3" name="그림 2" descr="스크린샷, 사람, 남자, 서있는이(가) 표시된 사진&#10;&#10;자동 생성된 설명">
            <a:extLst>
              <a:ext uri="{FF2B5EF4-FFF2-40B4-BE49-F238E27FC236}">
                <a16:creationId xmlns:a16="http://schemas.microsoft.com/office/drawing/2014/main" xmlns="" id="{79D3F524-BAD2-4229-9CBA-0ABE50ACD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02" y="1296600"/>
            <a:ext cx="4766540" cy="42647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0563C57-9B05-4E67-8AD5-CE456D51D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15" y="3068960"/>
            <a:ext cx="4667176" cy="356738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2F76463E-BBE6-464C-BA01-A9E604C27250}"/>
              </a:ext>
            </a:extLst>
          </p:cNvPr>
          <p:cNvGrpSpPr/>
          <p:nvPr/>
        </p:nvGrpSpPr>
        <p:grpSpPr>
          <a:xfrm>
            <a:off x="971600" y="1051663"/>
            <a:ext cx="1133782" cy="523220"/>
            <a:chOff x="1043608" y="5748587"/>
            <a:chExt cx="2880320" cy="52322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D8A681AB-6446-4061-9D77-24B163F3AF01}"/>
                </a:ext>
              </a:extLst>
            </p:cNvPr>
            <p:cNvSpPr/>
            <p:nvPr/>
          </p:nvSpPr>
          <p:spPr>
            <a:xfrm>
              <a:off x="1043608" y="5781594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ADE1F727-525E-4112-97A4-689F03E504E0}"/>
                </a:ext>
              </a:extLst>
            </p:cNvPr>
            <p:cNvSpPr txBox="1"/>
            <p:nvPr/>
          </p:nvSpPr>
          <p:spPr>
            <a:xfrm>
              <a:off x="1115616" y="5748587"/>
              <a:ext cx="27363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뉴 </a:t>
              </a:r>
              <a:r>
                <a:rPr kumimoji="0" lang="ko-KR" altLang="en-US" sz="2800" b="1" i="0" u="none" strike="noStrike" kern="1200" cap="none" spc="0" normalizeH="0" baseline="0" noProof="0" dirty="0" err="1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스</a:t>
              </a:r>
              <a:endParaRPr kumimoji="0" lang="en-US" altLang="ko-KR" sz="2800" b="1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90512E68-02F0-4E8D-86B0-4517E62505C0}"/>
              </a:ext>
            </a:extLst>
          </p:cNvPr>
          <p:cNvGrpSpPr/>
          <p:nvPr/>
        </p:nvGrpSpPr>
        <p:grpSpPr>
          <a:xfrm>
            <a:off x="4283968" y="2841950"/>
            <a:ext cx="1080120" cy="523220"/>
            <a:chOff x="1043608" y="5748587"/>
            <a:chExt cx="2880320" cy="52322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F8DE1AB8-AA40-4E2C-B363-4FF339590C8D}"/>
                </a:ext>
              </a:extLst>
            </p:cNvPr>
            <p:cNvSpPr/>
            <p:nvPr/>
          </p:nvSpPr>
          <p:spPr>
            <a:xfrm>
              <a:off x="1043608" y="5781594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85071F61-75F4-4290-85DF-024129B3D867}"/>
                </a:ext>
              </a:extLst>
            </p:cNvPr>
            <p:cNvSpPr txBox="1"/>
            <p:nvPr/>
          </p:nvSpPr>
          <p:spPr>
            <a:xfrm>
              <a:off x="1115616" y="5748587"/>
              <a:ext cx="27363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댓 글</a:t>
              </a:r>
              <a:endParaRPr kumimoji="0" lang="en-US" altLang="ko-KR" sz="2800" b="1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DB54134-06FF-471A-8738-8EE56A1CCC46}"/>
              </a:ext>
            </a:extLst>
          </p:cNvPr>
          <p:cNvSpPr txBox="1"/>
          <p:nvPr/>
        </p:nvSpPr>
        <p:spPr>
          <a:xfrm>
            <a:off x="101757" y="270568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21634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37414" y="116632"/>
            <a:ext cx="1368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Data Crawling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80D9C407-30AD-4DFF-98AC-A93A9682E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357" y="1583055"/>
            <a:ext cx="5183969" cy="2251483"/>
          </a:xfrm>
          <a:prstGeom prst="rect">
            <a:avLst/>
          </a:prstGeom>
        </p:spPr>
      </p:pic>
      <p:pic>
        <p:nvPicPr>
          <p:cNvPr id="11" name="그림 10" descr="창문, 대형이(가) 표시된 사진&#10;&#10;자동 생성된 설명">
            <a:extLst>
              <a:ext uri="{FF2B5EF4-FFF2-40B4-BE49-F238E27FC236}">
                <a16:creationId xmlns:a16="http://schemas.microsoft.com/office/drawing/2014/main" xmlns="" id="{B181E306-3F8B-42AC-A47B-6C3143DD0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212976"/>
            <a:ext cx="3723597" cy="2171341"/>
          </a:xfrm>
          <a:prstGeom prst="rect">
            <a:avLst/>
          </a:prstGeom>
        </p:spPr>
      </p:pic>
      <p:pic>
        <p:nvPicPr>
          <p:cNvPr id="14" name="그림 13" descr="방, 사람들, 그룹, 테이블이(가) 표시된 사진&#10;&#10;자동 생성된 설명">
            <a:extLst>
              <a:ext uri="{FF2B5EF4-FFF2-40B4-BE49-F238E27FC236}">
                <a16:creationId xmlns:a16="http://schemas.microsoft.com/office/drawing/2014/main" xmlns="" id="{9871D587-5829-4EC2-9DB7-0610342CF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500" y="3794135"/>
            <a:ext cx="4126917" cy="225148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2F76463E-BBE6-464C-BA01-A9E604C27250}"/>
              </a:ext>
            </a:extLst>
          </p:cNvPr>
          <p:cNvGrpSpPr/>
          <p:nvPr/>
        </p:nvGrpSpPr>
        <p:grpSpPr>
          <a:xfrm>
            <a:off x="1426757" y="3284984"/>
            <a:ext cx="6968928" cy="954107"/>
            <a:chOff x="1043608" y="5744395"/>
            <a:chExt cx="2880320" cy="95410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D8A681AB-6446-4061-9D77-24B163F3AF01}"/>
                </a:ext>
              </a:extLst>
            </p:cNvPr>
            <p:cNvSpPr/>
            <p:nvPr/>
          </p:nvSpPr>
          <p:spPr>
            <a:xfrm>
              <a:off x="1043608" y="5781594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ADE1F727-525E-4112-97A4-689F03E504E0}"/>
                </a:ext>
              </a:extLst>
            </p:cNvPr>
            <p:cNvSpPr txBox="1"/>
            <p:nvPr/>
          </p:nvSpPr>
          <p:spPr>
            <a:xfrm>
              <a:off x="1115616" y="5744395"/>
              <a:ext cx="27363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기사 약 </a:t>
              </a:r>
              <a:r>
                <a:rPr lang="en-US" altLang="ko-KR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35,000</a:t>
              </a:r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개 </a:t>
              </a:r>
              <a:r>
                <a:rPr lang="en-US" altLang="ko-KR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댓글 약 </a:t>
              </a:r>
              <a:r>
                <a:rPr lang="en-US" altLang="ko-KR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130,000</a:t>
              </a:r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개</a:t>
              </a:r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625D57A-6E8C-4620-86EE-A097AE984F43}"/>
              </a:ext>
            </a:extLst>
          </p:cNvPr>
          <p:cNvSpPr txBox="1"/>
          <p:nvPr/>
        </p:nvSpPr>
        <p:spPr>
          <a:xfrm>
            <a:off x="121362" y="270879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22946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</TotalTime>
  <Words>1630</Words>
  <Application>Microsoft Office PowerPoint</Application>
  <PresentationFormat>화면 슬라이드 쇼(4:3)</PresentationFormat>
  <Paragraphs>525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Arial</vt:lpstr>
      <vt:lpstr>맑은 고딕</vt:lpstr>
      <vt:lpstr>Yoon 윤고딕 520_TT</vt:lpstr>
      <vt:lpstr>Brush Script MT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hsuser</cp:lastModifiedBy>
  <cp:revision>123</cp:revision>
  <dcterms:created xsi:type="dcterms:W3CDTF">2013-09-05T09:43:46Z</dcterms:created>
  <dcterms:modified xsi:type="dcterms:W3CDTF">2020-02-18T00:12:51Z</dcterms:modified>
</cp:coreProperties>
</file>